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264" r:id="rId2"/>
    <p:sldId id="263" r:id="rId3"/>
    <p:sldId id="327" r:id="rId4"/>
    <p:sldId id="328" r:id="rId5"/>
    <p:sldId id="329" r:id="rId6"/>
    <p:sldId id="269" r:id="rId7"/>
    <p:sldId id="324" r:id="rId8"/>
    <p:sldId id="265" r:id="rId9"/>
    <p:sldId id="323" r:id="rId10"/>
    <p:sldId id="279" r:id="rId11"/>
    <p:sldId id="288" r:id="rId12"/>
    <p:sldId id="287" r:id="rId13"/>
    <p:sldId id="281" r:id="rId14"/>
    <p:sldId id="291" r:id="rId15"/>
    <p:sldId id="292" r:id="rId16"/>
    <p:sldId id="293" r:id="rId17"/>
    <p:sldId id="294" r:id="rId18"/>
    <p:sldId id="290" r:id="rId19"/>
    <p:sldId id="296" r:id="rId20"/>
    <p:sldId id="299" r:id="rId21"/>
    <p:sldId id="304" r:id="rId22"/>
    <p:sldId id="301" r:id="rId23"/>
    <p:sldId id="302" r:id="rId24"/>
    <p:sldId id="298" r:id="rId25"/>
    <p:sldId id="306" r:id="rId26"/>
    <p:sldId id="305" r:id="rId27"/>
    <p:sldId id="308" r:id="rId28"/>
    <p:sldId id="309" r:id="rId29"/>
    <p:sldId id="322" r:id="rId30"/>
    <p:sldId id="325" r:id="rId31"/>
    <p:sldId id="266" r:id="rId32"/>
    <p:sldId id="267" r:id="rId33"/>
    <p:sldId id="268" r:id="rId34"/>
    <p:sldId id="270" r:id="rId35"/>
    <p:sldId id="271" r:id="rId36"/>
    <p:sldId id="272" r:id="rId37"/>
    <p:sldId id="275" r:id="rId38"/>
    <p:sldId id="276" r:id="rId39"/>
    <p:sldId id="310" r:id="rId40"/>
    <p:sldId id="316" r:id="rId41"/>
    <p:sldId id="317" r:id="rId42"/>
    <p:sldId id="314" r:id="rId43"/>
    <p:sldId id="320" r:id="rId44"/>
    <p:sldId id="319" r:id="rId45"/>
    <p:sldId id="318" r:id="rId46"/>
    <p:sldId id="326" r:id="rId47"/>
    <p:sldId id="257" r:id="rId48"/>
    <p:sldId id="258" r:id="rId49"/>
    <p:sldId id="262" r:id="rId50"/>
    <p:sldId id="260" r:id="rId51"/>
    <p:sldId id="274" r:id="rId52"/>
    <p:sldId id="277" r:id="rId53"/>
    <p:sldId id="278" r:id="rId54"/>
    <p:sldId id="280" r:id="rId55"/>
    <p:sldId id="321" r:id="rId5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0C7BD90-7223-4558-8003-EF59D06F9BDF}">
          <p14:sldIdLst>
            <p14:sldId id="264"/>
            <p14:sldId id="263"/>
          </p14:sldIdLst>
        </p14:section>
        <p14:section name="Prerequisites" id="{ECE5BBC1-2948-4507-A77D-79E935B8B19C}">
          <p14:sldIdLst>
            <p14:sldId id="327"/>
            <p14:sldId id="328"/>
            <p14:sldId id="329"/>
            <p14:sldId id="269"/>
          </p14:sldIdLst>
        </p14:section>
        <p14:section name="Why" id="{EE74AE4F-ECD2-4188-9264-630BD593F99D}">
          <p14:sldIdLst>
            <p14:sldId id="324"/>
            <p14:sldId id="265"/>
          </p14:sldIdLst>
        </p14:section>
        <p14:section name="Workflows" id="{5722A17D-1706-4DD9-8F8C-AAAE7A10168C}">
          <p14:sldIdLst>
            <p14:sldId id="323"/>
            <p14:sldId id="279"/>
            <p14:sldId id="288"/>
            <p14:sldId id="287"/>
            <p14:sldId id="281"/>
            <p14:sldId id="291"/>
            <p14:sldId id="292"/>
            <p14:sldId id="293"/>
            <p14:sldId id="294"/>
            <p14:sldId id="290"/>
            <p14:sldId id="296"/>
            <p14:sldId id="299"/>
            <p14:sldId id="304"/>
            <p14:sldId id="301"/>
            <p14:sldId id="302"/>
            <p14:sldId id="298"/>
            <p14:sldId id="306"/>
            <p14:sldId id="305"/>
            <p14:sldId id="308"/>
            <p14:sldId id="309"/>
            <p14:sldId id="322"/>
          </p14:sldIdLst>
        </p14:section>
        <p14:section name="Common Pitfalls" id="{57F7DA86-19F0-45B1-945C-A4CFE0B39DCC}">
          <p14:sldIdLst>
            <p14:sldId id="325"/>
            <p14:sldId id="266"/>
            <p14:sldId id="267"/>
            <p14:sldId id="268"/>
            <p14:sldId id="270"/>
            <p14:sldId id="271"/>
            <p14:sldId id="272"/>
            <p14:sldId id="275"/>
            <p14:sldId id="276"/>
            <p14:sldId id="310"/>
            <p14:sldId id="316"/>
            <p14:sldId id="317"/>
            <p14:sldId id="314"/>
            <p14:sldId id="320"/>
            <p14:sldId id="319"/>
            <p14:sldId id="318"/>
          </p14:sldIdLst>
        </p14:section>
        <p14:section name="Outside-in Diamond" id="{A0818496-F55D-4018-8A76-9B3D04D31E4D}">
          <p14:sldIdLst>
            <p14:sldId id="326"/>
            <p14:sldId id="257"/>
            <p14:sldId id="258"/>
            <p14:sldId id="262"/>
            <p14:sldId id="260"/>
          </p14:sldIdLst>
        </p14:section>
        <p14:section name="Appendix" id="{C9DDEB7E-B77C-4BB3-8FBE-17DDD6FC8805}">
          <p14:sldIdLst>
            <p14:sldId id="274"/>
            <p14:sldId id="277"/>
            <p14:sldId id="278"/>
            <p14:sldId id="280"/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IERRAIN Thomas" initials="PT" lastIdx="1" clrIdx="0">
    <p:extLst>
      <p:ext uri="{19B8F6BF-5375-455C-9EA6-DF929625EA0E}">
        <p15:presenceInfo xmlns:p15="http://schemas.microsoft.com/office/powerpoint/2012/main" userId="S::tpierrain.ext@louvre-hotels.com::e8249058-3ef7-4e1e-bf68-4eae1da4ff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C9EF"/>
    <a:srgbClr val="C59400"/>
    <a:srgbClr val="FFD966"/>
    <a:srgbClr val="BF9000"/>
    <a:srgbClr val="2E8EE4"/>
    <a:srgbClr val="FFF8E1"/>
    <a:srgbClr val="9A57CD"/>
    <a:srgbClr val="000000"/>
    <a:srgbClr val="7F6000"/>
    <a:srgbClr val="BA8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73962" autoAdjust="0"/>
  </p:normalViewPr>
  <p:slideViewPr>
    <p:cSldViewPr snapToGrid="0">
      <p:cViewPr>
        <p:scale>
          <a:sx n="61" d="100"/>
          <a:sy n="61" d="100"/>
        </p:scale>
        <p:origin x="201" y="-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AC1E9-3E82-4A62-AF19-0295C6351D44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FB828-7FE4-42D1-BEA2-6A733FD1B1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It’s</a:t>
            </a:r>
            <a:r>
              <a:rPr lang="fr-FR" dirty="0"/>
              <a:t> one of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fav</a:t>
            </a:r>
            <a:r>
              <a:rPr lang="fr-FR" dirty="0"/>
              <a:t> topic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658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742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292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618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830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3751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116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7398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0134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3501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193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dirty="0"/>
              <a:t>After more than 15 years of TDD practice, we are describing here a testing strategy (</a:t>
            </a:r>
            <a:r>
              <a:rPr lang="en-GB" sz="1200" i="1" dirty="0">
                <a:solidFill>
                  <a:schemeClr val="bg1"/>
                </a:solidFill>
              </a:rPr>
              <a:t>outside-in diamond</a:t>
            </a:r>
            <a:r>
              <a:rPr lang="en-GB" sz="1200" b="0" dirty="0"/>
              <a:t>) that works amazingly well in many of our contexts (clients, domains , teams, cultures)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4502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3428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7409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207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2314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2990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9258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3191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5427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2091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676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4720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4088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4465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2095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7620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9309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50748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7213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05315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2280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39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6319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0336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69260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28681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70656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3068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62303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82597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85965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Blind spots of lots of test strategies is due to the fact that dev doesn’t take lot of time to code integration tests (vs. unit ones)</a:t>
            </a:r>
          </a:p>
          <a:p>
            <a:r>
              <a:rPr lang="en-GB" dirty="0"/>
              <a:t>We trade off former approaches (UT x IT) in </a:t>
            </a:r>
            <a:r>
              <a:rPr lang="en-GB" dirty="0" err="1"/>
              <a:t>favor</a:t>
            </a:r>
            <a:r>
              <a:rPr lang="en-GB" dirty="0"/>
              <a:t> of quietness in production whatever the dev team.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Realizing that We realized that dev took more time to unit test than to integration tests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Dev dedicate a lot more times to unit test than integration tests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450063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372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819025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https://miro.medium.com/max/7788/1*0aU36QSwzY0no7XEjoyM7g.jpeg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8385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81786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97585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316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948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948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Premature optimization: Split the make it work and the make </a:t>
            </a:r>
            <a:r>
              <a:rPr lang="en-US"/>
              <a:t>it better</a:t>
            </a:r>
          </a:p>
          <a:p>
            <a:endParaRPr lang="en-US" dirty="0"/>
          </a:p>
          <a:p>
            <a:r>
              <a:rPr lang="en-US" dirty="0"/>
              <a:t>YAGNI: focus only on what really matter.</a:t>
            </a:r>
          </a:p>
          <a:p>
            <a:endParaRPr lang="en-US" dirty="0"/>
          </a:p>
          <a:p>
            <a:r>
              <a:rPr lang="en-US" dirty="0"/>
              <a:t>More relaxed – Against Procrastination and premature optimizations</a:t>
            </a:r>
          </a:p>
          <a:p>
            <a:r>
              <a:rPr lang="en-US" dirty="0"/>
              <a:t>More efficient – Progressive consolidation with baby steps</a:t>
            </a:r>
          </a:p>
          <a:p>
            <a:r>
              <a:rPr lang="en-US" dirty="0"/>
              <a:t>More relevant – Outside-in embraces YAGNI 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188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524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B6C5F-B178-4852-A47C-17E9709ED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435" y="1381599"/>
            <a:ext cx="10381130" cy="2865650"/>
          </a:xfrm>
        </p:spPr>
        <p:txBody>
          <a:bodyPr anchor="b">
            <a:normAutofit/>
          </a:bodyPr>
          <a:lstStyle>
            <a:lvl1pPr algn="ctr">
              <a:defRPr sz="5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3EC943-2F3C-4AA0-9678-8827A308C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944" y="5118039"/>
            <a:ext cx="2730111" cy="111024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C5BD6C6-4B3B-4540-A9D2-FE7DA1BC8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0966"/>
            <a:ext cx="9144000" cy="831649"/>
          </a:xfrm>
        </p:spPr>
        <p:txBody>
          <a:bodyPr>
            <a:normAutofit/>
          </a:bodyPr>
          <a:lstStyle>
            <a:lvl1pPr marL="0" indent="0" algn="ctr">
              <a:buNone/>
              <a:defRPr sz="2000" b="1" cap="all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050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1F5E9-D85B-4678-8C16-D85A13148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E44E8-A9E7-4F7D-8868-07D5A3E45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05CFD-D7B3-4D99-B93A-3287FE73E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8B6D-C926-4312-8C69-B1D2C980F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3B3F5-750D-4E5A-8744-65C32AF4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61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1F6BF-7731-4A8E-878D-5AFB6D50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800FE-BCDA-44B1-8841-40A3D36E1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Alte Haas Grotesk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B609E-3C40-4104-81C2-820300D3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BFDA-7B8F-4452-90A2-4540B26A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A9DE3-9A43-4527-B965-C366E4A5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44BDC9-07CB-44F4-935C-C6E47689C3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69" y="6225655"/>
            <a:ext cx="877630" cy="35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80EA-F87D-4935-9809-CDAE4C09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B1FFC-2248-4889-A9FD-0AA094E3F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91707-2696-4C2E-A8F1-D74DAAE31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0E09F-6E97-4243-853D-AED2901A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3ED63-8135-4A01-8B46-C7344447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BED99-6DE4-46B8-88C8-0CA069A1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70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A97F-8DDD-4507-903A-231361F87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2DDFA-3A97-48C3-9D55-FA687169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0903D-6558-4862-A0E0-1C1FC5E29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BA655-FDC8-4AA5-9AAA-72F96B6AC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B07766-73FA-4F3E-B92B-03CDC11F4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B568E-3D4A-4024-99EB-1BCDE5EC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44839-BAEB-4590-86D2-122AFE9DF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79EE2B-9D4A-4CB4-8336-AD7CD97D9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55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2DA7-4B63-4146-841D-31AE9701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52CA61-43FC-4AD3-A464-32A75B1303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594A1-877A-41A6-AF8C-328551E9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B7F180-992F-48EC-BC27-1A3D427D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60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73786-A954-4272-8034-15DDEDBB4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endParaRPr lang="en-GB" dirty="0">
              <a:latin typeface="Alte Haas Grotesk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E0EE3-71E9-4DAF-A194-38F99D3D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13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767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23CE78-4379-43B3-8710-83E489142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27BA3-BCED-4B9C-BEDB-E848D3CA0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1B4D5-0F4B-4F18-AF53-C75557E18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9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lte Haas Grotesk" panose="0200050300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257242"/>
            <a:ext cx="6045004" cy="2876905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Write Antifragile &amp; Domain-Driven Tests with 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E658D3-B212-488E-A84A-2D341D5A884C}"/>
              </a:ext>
            </a:extLst>
          </p:cNvPr>
          <p:cNvGrpSpPr/>
          <p:nvPr/>
        </p:nvGrpSpPr>
        <p:grpSpPr>
          <a:xfrm>
            <a:off x="6802192" y="958968"/>
            <a:ext cx="10575814" cy="5490088"/>
            <a:chOff x="2103866" y="167348"/>
            <a:chExt cx="10575814" cy="54900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F85473-D4A1-410C-A65F-B5010DF64DFF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44EBD1-67FC-4EB1-B5D0-BD7900DC6371}"/>
                </a:ext>
              </a:extLst>
            </p:cNvPr>
            <p:cNvSpPr txBox="1"/>
            <p:nvPr/>
          </p:nvSpPr>
          <p:spPr>
            <a:xfrm>
              <a:off x="2103866" y="25256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29236-4A34-4B42-AB96-72035974381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31E2D97F-0879-4F40-A1CD-265245A5C283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6149FD-8091-44F7-9C92-EC0CEABCF39B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6C711A1-7D09-411A-AA4D-2A2464B144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2415FA9F-8CD8-432F-B053-19CDB833C8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D6ADDC-FEE6-45D9-9CF3-F5D7A4617C7C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F203C1-CF7A-4C0D-A01C-5E04C1FB9774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3F1A847-40A1-48BB-848C-64FC63EB0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3F215AA-F362-4873-A090-CE7E2074E2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3A9FAC9-0094-4C9B-900D-50839FAF2FC7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C12123A3-A500-401E-A336-AF4507700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620" y="6112258"/>
            <a:ext cx="1087394" cy="442207"/>
          </a:xfrm>
          <a:prstGeom prst="rect">
            <a:avLst/>
          </a:prstGeom>
        </p:spPr>
      </p:pic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90345" y="1856131"/>
            <a:ext cx="4798332" cy="25091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4800" cap="all" dirty="0">
                <a:solidFill>
                  <a:srgbClr val="2E8EE4"/>
                </a:solidFill>
              </a:rPr>
              <a:t>Outside-in diamond</a:t>
            </a:r>
            <a:r>
              <a:rPr lang="en-US" sz="4800" cap="all" dirty="0"/>
              <a:t>    </a:t>
            </a:r>
            <a:br>
              <a:rPr lang="en-US" sz="4800" cap="all" dirty="0"/>
            </a:br>
            <a:r>
              <a:rPr lang="en-US" sz="4800" dirty="0">
                <a:solidFill>
                  <a:schemeClr val="bg1"/>
                </a:solidFill>
              </a:rPr>
              <a:t>TDD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86459E-9CAD-4DB9-854D-95162987D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46" y="2604746"/>
            <a:ext cx="486903" cy="486903"/>
          </a:xfrm>
          <a:prstGeom prst="rect">
            <a:avLst/>
          </a:prstGeom>
        </p:spPr>
      </p:pic>
      <p:sp>
        <p:nvSpPr>
          <p:cNvPr id="28" name="Title 3">
            <a:extLst>
              <a:ext uri="{FF2B5EF4-FFF2-40B4-BE49-F238E27FC236}">
                <a16:creationId xmlns:a16="http://schemas.microsoft.com/office/drawing/2014/main" id="{8494E067-FDDD-49D2-BC76-F8B90F0B830B}"/>
              </a:ext>
            </a:extLst>
          </p:cNvPr>
          <p:cNvSpPr txBox="1">
            <a:spLocks/>
          </p:cNvSpPr>
          <p:nvPr/>
        </p:nvSpPr>
        <p:spPr>
          <a:xfrm rot="18840000">
            <a:off x="1615834" y="4902224"/>
            <a:ext cx="4355474" cy="10805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200" dirty="0"/>
              <a:t>Thomas PIERRAIN        @tpierrain </a:t>
            </a:r>
            <a:r>
              <a:rPr lang="en-US" sz="1200" dirty="0">
                <a:latin typeface="Bahnschrift SemiLight Condensed" panose="020B0502040204020203" pitchFamily="34" charset="0"/>
              </a:rPr>
              <a:t>(</a:t>
            </a:r>
            <a:r>
              <a:rPr lang="el-GR" sz="1200" b="1" dirty="0">
                <a:latin typeface="Bahnschrift SemiLight Condensed" panose="020B0502040204020203" pitchFamily="34" charset="0"/>
              </a:rPr>
              <a:t>υ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ca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dr</a:t>
            </a:r>
            <a:r>
              <a:rPr lang="el-GR" sz="1200" b="1" dirty="0">
                <a:latin typeface="Bahnschrift SemiLight Condensed" panose="020B0502040204020203" pitchFamily="34" charset="0"/>
              </a:rPr>
              <a:t>ι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ven</a:t>
            </a:r>
            <a:r>
              <a:rPr lang="en-US" sz="1200" dirty="0">
                <a:latin typeface="Bahnschrift SemiLight Condensed" panose="020B0502040204020203" pitchFamily="34" charset="0"/>
              </a:rPr>
              <a:t>)</a:t>
            </a:r>
            <a:endParaRPr lang="en-GB" sz="900" dirty="0">
              <a:latin typeface="Bahnschrift SemiLight Condensed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6AA99-4164-4A16-9405-E10BDB2BE9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221F1F"/>
              </a:clrFrom>
              <a:clrTo>
                <a:srgbClr val="221F1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6" t="17818" r="14212" b="20938"/>
          <a:stretch/>
        </p:blipFill>
        <p:spPr>
          <a:xfrm>
            <a:off x="749720" y="5118965"/>
            <a:ext cx="1142416" cy="9208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2DB22AD-2D10-48B7-AFFC-A71D8DB3677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85362">
            <a:off x="2944113" y="5386360"/>
            <a:ext cx="335025" cy="3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54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15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565438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996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148160" y="3550473"/>
              <a:ext cx="900123" cy="766173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517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73687" y="3514728"/>
              <a:ext cx="1274497" cy="1084835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571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56988" y="3401214"/>
              <a:ext cx="1785363" cy="1519677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39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919441" y="3395699"/>
              <a:ext cx="2277740" cy="1963342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106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821148" y="3398679"/>
              <a:ext cx="2638572" cy="227436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Single Corner Snipped 27">
            <a:extLst>
              <a:ext uri="{FF2B5EF4-FFF2-40B4-BE49-F238E27FC236}">
                <a16:creationId xmlns:a16="http://schemas.microsoft.com/office/drawing/2014/main" id="{23DD28F2-3C3E-4A57-AF58-F894AA369E01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0E2B3439-228B-41BF-88B4-4BC7BF040B42}"/>
              </a:ext>
            </a:extLst>
          </p:cNvPr>
          <p:cNvCxnSpPr>
            <a:cxnSpLocks/>
            <a:stCxn id="28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067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60" name="Connector: Curved 159">
            <a:extLst>
              <a:ext uri="{FF2B5EF4-FFF2-40B4-BE49-F238E27FC236}">
                <a16:creationId xmlns:a16="http://schemas.microsoft.com/office/drawing/2014/main" id="{0AB3D052-5690-4E5A-82D7-2373C1265158}"/>
              </a:ext>
            </a:extLst>
          </p:cNvPr>
          <p:cNvCxnSpPr>
            <a:cxnSpLocks/>
            <a:stCxn id="65" idx="0"/>
            <a:endCxn id="171" idx="2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747542" y="3367964"/>
              <a:ext cx="2944376" cy="2506216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7" name="Rectangle: Single Corner Snipped 176">
            <a:extLst>
              <a:ext uri="{FF2B5EF4-FFF2-40B4-BE49-F238E27FC236}">
                <a16:creationId xmlns:a16="http://schemas.microsoft.com/office/drawing/2014/main" id="{6530E4B2-8970-490C-819D-8D076C39DDF3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0" name="Rectangle: Single Corner Snipped 179">
            <a:extLst>
              <a:ext uri="{FF2B5EF4-FFF2-40B4-BE49-F238E27FC236}">
                <a16:creationId xmlns:a16="http://schemas.microsoft.com/office/drawing/2014/main" id="{F8FDD125-0C90-4A81-99AA-2CA6B30A6475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1" name="Rectangle: Single Corner Snipped 180">
            <a:extLst>
              <a:ext uri="{FF2B5EF4-FFF2-40B4-BE49-F238E27FC236}">
                <a16:creationId xmlns:a16="http://schemas.microsoft.com/office/drawing/2014/main" id="{F974BD86-69AB-4927-8740-A2122B323780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2" name="Rectangle: Single Corner Snipped 181">
            <a:extLst>
              <a:ext uri="{FF2B5EF4-FFF2-40B4-BE49-F238E27FC236}">
                <a16:creationId xmlns:a16="http://schemas.microsoft.com/office/drawing/2014/main" id="{4145475C-A4EA-4032-990A-FE2EE97CAF2D}"/>
              </a:ext>
            </a:extLst>
          </p:cNvPr>
          <p:cNvSpPr/>
          <p:nvPr/>
        </p:nvSpPr>
        <p:spPr>
          <a:xfrm>
            <a:off x="10092080" y="15883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83" name="Connector: Curved 182">
            <a:extLst>
              <a:ext uri="{FF2B5EF4-FFF2-40B4-BE49-F238E27FC236}">
                <a16:creationId xmlns:a16="http://schemas.microsoft.com/office/drawing/2014/main" id="{8FB3C25A-3600-4136-B351-911EA5784A83}"/>
              </a:ext>
            </a:extLst>
          </p:cNvPr>
          <p:cNvCxnSpPr>
            <a:cxnSpLocks/>
            <a:stCxn id="182" idx="1"/>
            <a:endCxn id="171" idx="0"/>
          </p:cNvCxnSpPr>
          <p:nvPr/>
        </p:nvCxnSpPr>
        <p:spPr>
          <a:xfrm rot="5400000">
            <a:off x="8827230" y="2327717"/>
            <a:ext cx="1786327" cy="139651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Connector: Curved 189">
            <a:extLst>
              <a:ext uri="{FF2B5EF4-FFF2-40B4-BE49-F238E27FC236}">
                <a16:creationId xmlns:a16="http://schemas.microsoft.com/office/drawing/2014/main" id="{8ADBE4B4-7430-4108-BC68-BBFEDFC64FCE}"/>
              </a:ext>
            </a:extLst>
          </p:cNvPr>
          <p:cNvCxnSpPr>
            <a:cxnSpLocks/>
            <a:stCxn id="181" idx="1"/>
            <a:endCxn id="171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nector: Curved 193">
            <a:extLst>
              <a:ext uri="{FF2B5EF4-FFF2-40B4-BE49-F238E27FC236}">
                <a16:creationId xmlns:a16="http://schemas.microsoft.com/office/drawing/2014/main" id="{C777F1D0-1ACC-40C1-B9EC-82CC290177F6}"/>
              </a:ext>
            </a:extLst>
          </p:cNvPr>
          <p:cNvCxnSpPr>
            <a:cxnSpLocks/>
            <a:stCxn id="180" idx="0"/>
            <a:endCxn id="171" idx="1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nector: Curved 213">
            <a:extLst>
              <a:ext uri="{FF2B5EF4-FFF2-40B4-BE49-F238E27FC236}">
                <a16:creationId xmlns:a16="http://schemas.microsoft.com/office/drawing/2014/main" id="{C6D79760-4D32-4AC2-B879-C925E527909D}"/>
              </a:ext>
            </a:extLst>
          </p:cNvPr>
          <p:cNvCxnSpPr>
            <a:cxnSpLocks/>
            <a:stCxn id="177" idx="0"/>
            <a:endCxn id="171" idx="2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396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802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247"/>
            <a:ext cx="10515600" cy="1561000"/>
          </a:xfrm>
        </p:spPr>
        <p:txBody>
          <a:bodyPr anchor="t"/>
          <a:lstStyle/>
          <a:p>
            <a:r>
              <a:rPr lang="en-GB" dirty="0"/>
              <a:t>Disclaimers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27DB0-FD7B-4FB2-894E-4E073EE2F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43088"/>
            <a:ext cx="10515600" cy="4057650"/>
          </a:xfrm>
        </p:spPr>
        <p:txBody>
          <a:bodyPr anchor="ctr"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3600" dirty="0">
                <a:solidFill>
                  <a:schemeClr val="bg1"/>
                </a:solidFill>
              </a:rPr>
              <a:t>There is no silver bullet</a:t>
            </a:r>
            <a:r>
              <a:rPr lang="en-GB" sz="1600" b="0" dirty="0"/>
              <a:t> Your testing strategy &amp; techniques must always be chosen accordingly to your context (both human &amp; technical)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As long as you </a:t>
            </a:r>
            <a:r>
              <a:rPr lang="en-GB" sz="3600" dirty="0">
                <a:solidFill>
                  <a:schemeClr val="bg1"/>
                </a:solidFill>
              </a:rPr>
              <a:t>understand your trade-offs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 there</a:t>
            </a:r>
            <a:r>
              <a:rPr lang="en-GB" sz="1600" b="0" dirty="0">
                <a:solidFill>
                  <a:srgbClr val="E7E6E6">
                    <a:lumMod val="50000"/>
                  </a:srgbClr>
                </a:solidFill>
              </a:rPr>
              <a:t> is no reason not to explore new paths…</a:t>
            </a:r>
            <a:endParaRPr lang="en-GB" sz="3600" dirty="0">
              <a:solidFill>
                <a:schemeClr val="bg1"/>
              </a:solidFill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Thanks to </a:t>
            </a:r>
            <a:r>
              <a:rPr lang="en-GB" sz="1600" dirty="0"/>
              <a:t>Kent Beck</a:t>
            </a:r>
            <a:r>
              <a:rPr lang="en-GB" sz="1600" b="0" dirty="0"/>
              <a:t>, </a:t>
            </a:r>
            <a:r>
              <a:rPr lang="en-GB" sz="1600" dirty="0"/>
              <a:t>Martin Fowler</a:t>
            </a:r>
            <a:r>
              <a:rPr lang="en-GB" sz="1600" b="0" dirty="0"/>
              <a:t>, </a:t>
            </a:r>
            <a:r>
              <a:rPr lang="en-GB" sz="1600" dirty="0"/>
              <a:t>Michael Feathers</a:t>
            </a:r>
            <a:r>
              <a:rPr lang="en-GB" sz="1600" b="0" dirty="0"/>
              <a:t>, </a:t>
            </a:r>
            <a:r>
              <a:rPr lang="en-GB" sz="1600" dirty="0"/>
              <a:t>Nat Pryce</a:t>
            </a:r>
            <a:r>
              <a:rPr lang="en-GB" sz="1600" b="0" dirty="0"/>
              <a:t> &amp; </a:t>
            </a:r>
            <a:r>
              <a:rPr lang="en-GB" sz="1600" dirty="0"/>
              <a:t>Steve Freeman</a:t>
            </a:r>
            <a:r>
              <a:rPr lang="en-GB" sz="1600" b="0" dirty="0"/>
              <a:t> for their great source of inspiration over the years  </a:t>
            </a:r>
            <a:r>
              <a:rPr lang="en-GB" sz="3600" dirty="0">
                <a:solidFill>
                  <a:schemeClr val="bg1"/>
                </a:solidFill>
              </a:rPr>
              <a:t>#shouldersOfGiants</a:t>
            </a:r>
          </a:p>
        </p:txBody>
      </p:sp>
    </p:spTree>
    <p:extLst>
      <p:ext uri="{BB962C8B-B14F-4D97-AF65-F5344CB8AC3E}">
        <p14:creationId xmlns:p14="http://schemas.microsoft.com/office/powerpoint/2010/main" val="255201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747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A8D3856-705F-4BC0-B017-F9895B92943B}"/>
              </a:ext>
            </a:extLst>
          </p:cNvPr>
          <p:cNvSpPr/>
          <p:nvPr/>
        </p:nvSpPr>
        <p:spPr>
          <a:xfrm>
            <a:off x="9387783" y="3531038"/>
            <a:ext cx="841542" cy="819883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2821089-3E8D-4AC2-99C5-6A509164C37A}"/>
              </a:ext>
            </a:extLst>
          </p:cNvPr>
          <p:cNvSpPr/>
          <p:nvPr/>
        </p:nvSpPr>
        <p:spPr>
          <a:xfrm>
            <a:off x="9584625" y="378450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214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1900266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491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2153224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Single Corner Snipped 52">
            <a:extLst>
              <a:ext uri="{FF2B5EF4-FFF2-40B4-BE49-F238E27FC236}">
                <a16:creationId xmlns:a16="http://schemas.microsoft.com/office/drawing/2014/main" id="{18812696-6E6F-4117-B3E3-DFC806013C2C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D5D51DB-9E6B-4B16-B540-7D4982BAC6F6}"/>
              </a:ext>
            </a:extLst>
          </p:cNvPr>
          <p:cNvCxnSpPr>
            <a:cxnSpLocks/>
            <a:stCxn id="53" idx="3"/>
            <a:endCxn id="21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9242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212151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540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372019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0619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56032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710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7991785" y="3299003"/>
            <a:ext cx="3136284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30A8B23-B7E4-4BCC-9087-704C9AAB432E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2958D17-1369-4A9A-85FA-E97FAE29D1B8}"/>
              </a:ext>
            </a:extLst>
          </p:cNvPr>
          <p:cNvCxnSpPr>
            <a:cxnSpLocks/>
            <a:stCxn id="40" idx="0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7288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2DD5410-D049-40F9-A4B3-39AA1D8956B3}"/>
              </a:ext>
            </a:extLst>
          </p:cNvPr>
          <p:cNvSpPr/>
          <p:nvPr/>
        </p:nvSpPr>
        <p:spPr>
          <a:xfrm>
            <a:off x="7991785" y="3299003"/>
            <a:ext cx="3136284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1CF6C548-B334-4927-96A7-616CEACA482F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FD54375-BDC1-4C29-AB96-EFDF4750E7C8}"/>
              </a:ext>
            </a:extLst>
          </p:cNvPr>
          <p:cNvCxnSpPr>
            <a:cxnSpLocks/>
            <a:stCxn id="38" idx="0"/>
            <a:endCxn id="36" idx="1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B10818A-2931-49E4-8F8B-1C3DE8BEA6FB}"/>
              </a:ext>
            </a:extLst>
          </p:cNvPr>
          <p:cNvSpPr/>
          <p:nvPr/>
        </p:nvSpPr>
        <p:spPr>
          <a:xfrm>
            <a:off x="7371393" y="19924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BE30A3-CF01-44BD-AFAC-90979B891E61}"/>
              </a:ext>
            </a:extLst>
          </p:cNvPr>
          <p:cNvCxnSpPr>
            <a:cxnSpLocks/>
            <a:stCxn id="40" idx="0"/>
            <a:endCxn id="36" idx="0"/>
          </p:cNvCxnSpPr>
          <p:nvPr/>
        </p:nvCxnSpPr>
        <p:spPr>
          <a:xfrm>
            <a:off x="8024536" y="2264671"/>
            <a:ext cx="472761" cy="954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240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Workflows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75" name="Title 3">
            <a:extLst>
              <a:ext uri="{FF2B5EF4-FFF2-40B4-BE49-F238E27FC236}">
                <a16:creationId xmlns:a16="http://schemas.microsoft.com/office/drawing/2014/main" id="{7E6B6067-0170-4BFF-B635-0296F2C45A15}"/>
              </a:ext>
            </a:extLst>
          </p:cNvPr>
          <p:cNvSpPr txBox="1">
            <a:spLocks/>
          </p:cNvSpPr>
          <p:nvPr/>
        </p:nvSpPr>
        <p:spPr>
          <a:xfrm>
            <a:off x="6380603" y="5371119"/>
            <a:ext cx="2347645" cy="710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76" name="Title 3">
            <a:extLst>
              <a:ext uri="{FF2B5EF4-FFF2-40B4-BE49-F238E27FC236}">
                <a16:creationId xmlns:a16="http://schemas.microsoft.com/office/drawing/2014/main" id="{10597A4A-58A4-43DB-9399-F47D6D1541B1}"/>
              </a:ext>
            </a:extLst>
          </p:cNvPr>
          <p:cNvSpPr txBox="1">
            <a:spLocks/>
          </p:cNvSpPr>
          <p:nvPr/>
        </p:nvSpPr>
        <p:spPr>
          <a:xfrm>
            <a:off x="9732302" y="5371119"/>
            <a:ext cx="2347645" cy="710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36B3E54-B4D1-47DD-92FC-37C745B12B08}"/>
              </a:ext>
            </a:extLst>
          </p:cNvPr>
          <p:cNvCxnSpPr>
            <a:cxnSpLocks/>
          </p:cNvCxnSpPr>
          <p:nvPr/>
        </p:nvCxnSpPr>
        <p:spPr>
          <a:xfrm>
            <a:off x="9312581" y="1404595"/>
            <a:ext cx="0" cy="5071414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FFFCCE4-204C-4FE7-8886-66515772047B}"/>
              </a:ext>
            </a:extLst>
          </p:cNvPr>
          <p:cNvGrpSpPr/>
          <p:nvPr/>
        </p:nvGrpSpPr>
        <p:grpSpPr>
          <a:xfrm>
            <a:off x="5596323" y="3172741"/>
            <a:ext cx="2721627" cy="1379308"/>
            <a:chOff x="5075798" y="3811394"/>
            <a:chExt cx="2721627" cy="137930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D09B12C-8059-4AAE-80A0-BBE8FE3A6B5F}"/>
                </a:ext>
              </a:extLst>
            </p:cNvPr>
            <p:cNvGrpSpPr/>
            <p:nvPr/>
          </p:nvGrpSpPr>
          <p:grpSpPr>
            <a:xfrm>
              <a:off x="5075798" y="3811394"/>
              <a:ext cx="2721627" cy="1379308"/>
              <a:chOff x="5075798" y="3811394"/>
              <a:chExt cx="2721627" cy="1379308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D6C03442-39D9-4A44-9E78-4125A3CA272C}"/>
                  </a:ext>
                </a:extLst>
              </p:cNvPr>
              <p:cNvGrpSpPr/>
              <p:nvPr/>
            </p:nvGrpSpPr>
            <p:grpSpPr>
              <a:xfrm>
                <a:off x="6293330" y="3811394"/>
                <a:ext cx="1504095" cy="1379308"/>
                <a:chOff x="7991785" y="2943421"/>
                <a:chExt cx="3136284" cy="2876082"/>
              </a:xfrm>
            </p:grpSpPr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82403769-E98A-461A-82E9-4BFE65DFB732}"/>
                    </a:ext>
                  </a:extLst>
                </p:cNvPr>
                <p:cNvSpPr txBox="1"/>
                <p:nvPr/>
              </p:nvSpPr>
              <p:spPr>
                <a:xfrm>
                  <a:off x="9925356" y="2943421"/>
                  <a:ext cx="5876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GB" b="1" dirty="0">
                      <a:latin typeface="Alte Haas Grotesk" panose="02000503000000020004" pitchFamily="2" charset="0"/>
                    </a:rPr>
                    <a:t>API</a:t>
                  </a: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803D644C-8EAF-4FC9-8C6D-3C10BA065BD7}"/>
                    </a:ext>
                  </a:extLst>
                </p:cNvPr>
                <p:cNvSpPr/>
                <p:nvPr/>
              </p:nvSpPr>
              <p:spPr>
                <a:xfrm>
                  <a:off x="7991785" y="3299003"/>
                  <a:ext cx="3136284" cy="2520500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1" name="Connector: Elbow 60">
                  <a:extLst>
                    <a:ext uri="{FF2B5EF4-FFF2-40B4-BE49-F238E27FC236}">
                      <a16:creationId xmlns:a16="http://schemas.microsoft.com/office/drawing/2014/main" id="{0A9C549E-2E46-4BAE-AE22-151946636C92}"/>
                    </a:ext>
                  </a:extLst>
                </p:cNvPr>
                <p:cNvCxnSpPr>
                  <a:cxnSpLocks/>
                  <a:stCxn id="64" idx="3"/>
                </p:cNvCxnSpPr>
                <p:nvPr/>
              </p:nvCxnSpPr>
              <p:spPr>
                <a:xfrm>
                  <a:off x="8737213" y="3830139"/>
                  <a:ext cx="847412" cy="145492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5B96F073-30EC-430D-BF21-6AC446164573}"/>
                    </a:ext>
                  </a:extLst>
                </p:cNvPr>
                <p:cNvCxnSpPr>
                  <a:cxnSpLocks/>
                  <a:stCxn id="64" idx="2"/>
                </p:cNvCxnSpPr>
                <p:nvPr/>
              </p:nvCxnSpPr>
              <p:spPr>
                <a:xfrm>
                  <a:off x="8505722" y="4021263"/>
                  <a:ext cx="375227" cy="81988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Rectangle: Rounded Corners 63">
                  <a:extLst>
                    <a:ext uri="{FF2B5EF4-FFF2-40B4-BE49-F238E27FC236}">
                      <a16:creationId xmlns:a16="http://schemas.microsoft.com/office/drawing/2014/main" id="{D01B5550-BD15-4264-926F-02B1645F4BD5}"/>
                    </a:ext>
                  </a:extLst>
                </p:cNvPr>
                <p:cNvSpPr/>
                <p:nvPr/>
              </p:nvSpPr>
              <p:spPr>
                <a:xfrm>
                  <a:off x="8274231" y="3639014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" name="Diamond 64">
                  <a:extLst>
                    <a:ext uri="{FF2B5EF4-FFF2-40B4-BE49-F238E27FC236}">
                      <a16:creationId xmlns:a16="http://schemas.microsoft.com/office/drawing/2014/main" id="{EDFDE4B5-A958-41F6-9727-D368381EF2B2}"/>
                    </a:ext>
                  </a:extLst>
                </p:cNvPr>
                <p:cNvSpPr/>
                <p:nvPr/>
              </p:nvSpPr>
              <p:spPr>
                <a:xfrm>
                  <a:off x="8745501" y="3735217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E6A6A3C6-8D92-47CA-9F7F-D255FB6A7597}"/>
                    </a:ext>
                  </a:extLst>
                </p:cNvPr>
                <p:cNvSpPr/>
                <p:nvPr/>
              </p:nvSpPr>
              <p:spPr>
                <a:xfrm>
                  <a:off x="8404131" y="3219439"/>
                  <a:ext cx="186331" cy="186331"/>
                </a:xfrm>
                <a:prstGeom prst="ellipse">
                  <a:avLst/>
                </a:prstGeom>
                <a:solidFill>
                  <a:srgbClr val="9A57CD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1BC981EC-AF97-41A7-854F-4E1DEFE5951F}"/>
                    </a:ext>
                  </a:extLst>
                </p:cNvPr>
                <p:cNvCxnSpPr>
                  <a:cxnSpLocks/>
                  <a:endCxn id="64" idx="0"/>
                </p:cNvCxnSpPr>
                <p:nvPr/>
              </p:nvCxnSpPr>
              <p:spPr>
                <a:xfrm>
                  <a:off x="8505722" y="3410464"/>
                  <a:ext cx="0" cy="228550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" name="Connector: Curved 10">
                <a:extLst>
                  <a:ext uri="{FF2B5EF4-FFF2-40B4-BE49-F238E27FC236}">
                    <a16:creationId xmlns:a16="http://schemas.microsoft.com/office/drawing/2014/main" id="{4B1BDFD1-AAB2-453A-B54E-A2C0C5DD15E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801447" y="3173005"/>
                <a:ext cx="7456" cy="1458754"/>
              </a:xfrm>
              <a:prstGeom prst="curvedConnector3">
                <a:avLst>
                  <a:gd name="adj1" fmla="val -7194245"/>
                </a:avLst>
              </a:prstGeom>
              <a:ln w="762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4111B0C-B953-4A25-AF92-CFC844D4FB3A}"/>
                </a:ext>
              </a:extLst>
            </p:cNvPr>
            <p:cNvSpPr txBox="1"/>
            <p:nvPr/>
          </p:nvSpPr>
          <p:spPr>
            <a:xfrm>
              <a:off x="7050351" y="4059214"/>
              <a:ext cx="364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…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ADBBB91-A7CF-435C-96A0-3FBE934B69DE}"/>
                </a:ext>
              </a:extLst>
            </p:cNvPr>
            <p:cNvSpPr txBox="1"/>
            <p:nvPr/>
          </p:nvSpPr>
          <p:spPr>
            <a:xfrm>
              <a:off x="6600332" y="4574837"/>
              <a:ext cx="364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…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F26B63-BB64-40DE-8BE8-CBABF4036437}"/>
              </a:ext>
            </a:extLst>
          </p:cNvPr>
          <p:cNvGrpSpPr/>
          <p:nvPr/>
        </p:nvGrpSpPr>
        <p:grpSpPr>
          <a:xfrm>
            <a:off x="10229301" y="3495787"/>
            <a:ext cx="1353646" cy="867511"/>
            <a:chOff x="9829429" y="3872664"/>
            <a:chExt cx="1353646" cy="86751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B18F4FF-9BED-453F-811C-52DEAB1E3495}"/>
                </a:ext>
              </a:extLst>
            </p:cNvPr>
            <p:cNvGrpSpPr/>
            <p:nvPr/>
          </p:nvGrpSpPr>
          <p:grpSpPr>
            <a:xfrm>
              <a:off x="10276031" y="3902985"/>
              <a:ext cx="755482" cy="692804"/>
              <a:chOff x="7991785" y="2943421"/>
              <a:chExt cx="3136284" cy="2876082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95EE4948-04E9-414A-90E5-C862789F365C}"/>
                  </a:ext>
                </a:extLst>
              </p:cNvPr>
              <p:cNvSpPr txBox="1"/>
              <p:nvPr/>
            </p:nvSpPr>
            <p:spPr>
              <a:xfrm>
                <a:off x="9925356" y="2943421"/>
                <a:ext cx="5876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b="1" dirty="0">
                    <a:latin typeface="Alte Haas Grotesk" panose="02000503000000020004" pitchFamily="2" charset="0"/>
                  </a:rPr>
                  <a:t>API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2DD5410-D049-40F9-A4B3-39AA1D8956B3}"/>
                  </a:ext>
                </a:extLst>
              </p:cNvPr>
              <p:cNvSpPr/>
              <p:nvPr/>
            </p:nvSpPr>
            <p:spPr>
              <a:xfrm>
                <a:off x="7991785" y="3299003"/>
                <a:ext cx="3136284" cy="2520500"/>
              </a:xfrm>
              <a:prstGeom prst="rect">
                <a:avLst/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D3391138-A80B-439B-80D5-AF5FFE48590F}"/>
                  </a:ext>
                </a:extLst>
              </p:cNvPr>
              <p:cNvSpPr/>
              <p:nvPr/>
            </p:nvSpPr>
            <p:spPr>
              <a:xfrm>
                <a:off x="8649458" y="4841146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16761F20-01A1-44AF-BE18-21F5A97495EB}"/>
                  </a:ext>
                </a:extLst>
              </p:cNvPr>
              <p:cNvSpPr/>
              <p:nvPr/>
            </p:nvSpPr>
            <p:spPr>
              <a:xfrm>
                <a:off x="10319245" y="4550447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2C978D1C-F69B-4647-8D05-B42ED37AF45A}"/>
                  </a:ext>
                </a:extLst>
              </p:cNvPr>
              <p:cNvSpPr/>
              <p:nvPr/>
            </p:nvSpPr>
            <p:spPr>
              <a:xfrm>
                <a:off x="9615784" y="5159449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58" name="Connector: Elbow 57">
                <a:extLst>
                  <a:ext uri="{FF2B5EF4-FFF2-40B4-BE49-F238E27FC236}">
                    <a16:creationId xmlns:a16="http://schemas.microsoft.com/office/drawing/2014/main" id="{8587A79C-9A99-45B1-91D1-4C1DF2171FD0}"/>
                  </a:ext>
                </a:extLst>
              </p:cNvPr>
              <p:cNvCxnSpPr>
                <a:cxnSpLocks/>
                <a:stCxn id="54" idx="3"/>
                <a:endCxn id="55" idx="3"/>
              </p:cNvCxnSpPr>
              <p:nvPr/>
            </p:nvCxnSpPr>
            <p:spPr>
              <a:xfrm>
                <a:off x="10047607" y="3975631"/>
                <a:ext cx="734620" cy="765941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nector: Elbow 58">
                <a:extLst>
                  <a:ext uri="{FF2B5EF4-FFF2-40B4-BE49-F238E27FC236}">
                    <a16:creationId xmlns:a16="http://schemas.microsoft.com/office/drawing/2014/main" id="{D2FA266B-FA8D-4A35-AC38-98A5B689F0B1}"/>
                  </a:ext>
                </a:extLst>
              </p:cNvPr>
              <p:cNvCxnSpPr>
                <a:cxnSpLocks/>
                <a:stCxn id="53" idx="3"/>
                <a:endCxn id="56" idx="1"/>
              </p:cNvCxnSpPr>
              <p:nvPr/>
            </p:nvCxnSpPr>
            <p:spPr>
              <a:xfrm>
                <a:off x="9112440" y="5032271"/>
                <a:ext cx="503344" cy="318303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B01AE05-96A7-4D5F-A0AA-35E17327877B}"/>
                  </a:ext>
                </a:extLst>
              </p:cNvPr>
              <p:cNvGrpSpPr/>
              <p:nvPr/>
            </p:nvGrpSpPr>
            <p:grpSpPr>
              <a:xfrm>
                <a:off x="9584625" y="3784506"/>
                <a:ext cx="644700" cy="382249"/>
                <a:chOff x="9227632" y="3957458"/>
                <a:chExt cx="644700" cy="382249"/>
              </a:xfrm>
            </p:grpSpPr>
            <p:sp>
              <p:nvSpPr>
                <p:cNvPr id="54" name="Rectangle: Rounded Corners 53">
                  <a:extLst>
                    <a:ext uri="{FF2B5EF4-FFF2-40B4-BE49-F238E27FC236}">
                      <a16:creationId xmlns:a16="http://schemas.microsoft.com/office/drawing/2014/main" id="{4E3C9C28-6212-46FB-A166-1D94C55DE18D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2" name="Diamond 61">
                  <a:extLst>
                    <a:ext uri="{FF2B5EF4-FFF2-40B4-BE49-F238E27FC236}">
                      <a16:creationId xmlns:a16="http://schemas.microsoft.com/office/drawing/2014/main" id="{849091E6-1A70-4EE9-9909-471EBABADBB3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FE7B47B4-60B6-4460-B155-E746839618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05722" y="4021263"/>
                <a:ext cx="375227" cy="819883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97ED7AED-0D4A-42E8-85A5-07CE528DECA4}"/>
                </a:ext>
              </a:extLst>
            </p:cNvPr>
            <p:cNvSpPr/>
            <p:nvPr/>
          </p:nvSpPr>
          <p:spPr>
            <a:xfrm>
              <a:off x="10103624" y="3872664"/>
              <a:ext cx="1079451" cy="867511"/>
            </a:xfrm>
            <a:prstGeom prst="rect">
              <a:avLst/>
            </a:prstGeom>
            <a:noFill/>
            <a:ln w="28575">
              <a:solidFill>
                <a:srgbClr val="DFC9E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4" name="Connector: Curved 73">
              <a:extLst>
                <a:ext uri="{FF2B5EF4-FFF2-40B4-BE49-F238E27FC236}">
                  <a16:creationId xmlns:a16="http://schemas.microsoft.com/office/drawing/2014/main" id="{1F8FADBC-4BB0-4441-BB5D-5AFB0F90E62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0275701" y="3963079"/>
              <a:ext cx="7456" cy="900000"/>
            </a:xfrm>
            <a:prstGeom prst="curvedConnector3">
              <a:avLst>
                <a:gd name="adj1" fmla="val -7194245"/>
              </a:avLst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9465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Preamble</a:t>
            </a:r>
          </a:p>
        </p:txBody>
      </p:sp>
    </p:spTree>
    <p:extLst>
      <p:ext uri="{BB962C8B-B14F-4D97-AF65-F5344CB8AC3E}">
        <p14:creationId xmlns:p14="http://schemas.microsoft.com/office/powerpoint/2010/main" val="19212796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695" y="4944978"/>
            <a:ext cx="10624521" cy="1561000"/>
          </a:xfrm>
        </p:spPr>
        <p:txBody>
          <a:bodyPr anchor="t">
            <a:normAutofit fontScale="90000"/>
          </a:bodyPr>
          <a:lstStyle/>
          <a:p>
            <a:r>
              <a:rPr lang="en-GB" dirty="0"/>
              <a:t>Common pitfalls &amp; mitigations</a:t>
            </a:r>
          </a:p>
        </p:txBody>
      </p:sp>
    </p:spTree>
    <p:extLst>
      <p:ext uri="{BB962C8B-B14F-4D97-AF65-F5344CB8AC3E}">
        <p14:creationId xmlns:p14="http://schemas.microsoft.com/office/powerpoint/2010/main" val="29325034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984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44CE120C-DEF8-4A4E-8436-92701590426B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9AF69AC-F430-4942-9B37-9715D8272292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8BA51C7-6639-428C-B1F2-92EF93EE2860}"/>
              </a:ext>
            </a:extLst>
          </p:cNvPr>
          <p:cNvGrpSpPr/>
          <p:nvPr/>
        </p:nvGrpSpPr>
        <p:grpSpPr>
          <a:xfrm>
            <a:off x="7047561" y="2390051"/>
            <a:ext cx="3578139" cy="2799827"/>
            <a:chOff x="7047561" y="2390051"/>
            <a:chExt cx="3578139" cy="2799827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19D81E05-387D-4389-9B28-4D5B19783F17}"/>
                </a:ext>
              </a:extLst>
            </p:cNvPr>
            <p:cNvGrpSpPr/>
            <p:nvPr/>
          </p:nvGrpSpPr>
          <p:grpSpPr>
            <a:xfrm>
              <a:off x="7047561" y="2390051"/>
              <a:ext cx="3578139" cy="2799827"/>
              <a:chOff x="7047561" y="2390051"/>
              <a:chExt cx="3578139" cy="2799827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A4642883-E9C9-4769-9BFA-B80150BB6FC6}"/>
                  </a:ext>
                </a:extLst>
              </p:cNvPr>
              <p:cNvGrpSpPr/>
              <p:nvPr/>
            </p:nvGrpSpPr>
            <p:grpSpPr>
              <a:xfrm>
                <a:off x="7047561" y="2483217"/>
                <a:ext cx="3578139" cy="2706661"/>
                <a:chOff x="6882718" y="2581188"/>
                <a:chExt cx="3578139" cy="2706661"/>
              </a:xfrm>
            </p:grpSpPr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D3C017AD-1CF9-4ED1-8359-CFFFF6AA72F3}"/>
                    </a:ext>
                  </a:extLst>
                </p:cNvPr>
                <p:cNvSpPr/>
                <p:nvPr/>
              </p:nvSpPr>
              <p:spPr>
                <a:xfrm>
                  <a:off x="6882718" y="2581188"/>
                  <a:ext cx="3578139" cy="2706661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" name="Rectangle: Rounded Corners 6">
                  <a:extLst>
                    <a:ext uri="{FF2B5EF4-FFF2-40B4-BE49-F238E27FC236}">
                      <a16:creationId xmlns:a16="http://schemas.microsoft.com/office/drawing/2014/main" id="{3B1E4A0A-2FF6-435D-AE18-F65622DA0396}"/>
                    </a:ext>
                  </a:extLst>
                </p:cNvPr>
                <p:cNvSpPr/>
                <p:nvPr/>
              </p:nvSpPr>
              <p:spPr>
                <a:xfrm>
                  <a:off x="7609203" y="291558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60B96201-FBAA-432C-A632-591EADD6F9E2}"/>
                    </a:ext>
                  </a:extLst>
                </p:cNvPr>
                <p:cNvSpPr/>
                <p:nvPr/>
              </p:nvSpPr>
              <p:spPr>
                <a:xfrm>
                  <a:off x="7521760" y="4177539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0995EAB6-6522-4572-B132-D5BB63896DE9}"/>
                    </a:ext>
                  </a:extLst>
                </p:cNvPr>
                <p:cNvSpPr/>
                <p:nvPr/>
              </p:nvSpPr>
              <p:spPr>
                <a:xfrm>
                  <a:off x="8925839" y="3237875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5DB95655-1790-499E-A6E6-22D2DB372E02}"/>
                    </a:ext>
                  </a:extLst>
                </p:cNvPr>
                <p:cNvSpPr/>
                <p:nvPr/>
              </p:nvSpPr>
              <p:spPr>
                <a:xfrm>
                  <a:off x="9299897" y="388287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619E8A0F-E8F1-427C-BF14-15039D2F6E57}"/>
                    </a:ext>
                  </a:extLst>
                </p:cNvPr>
                <p:cNvSpPr/>
                <p:nvPr/>
              </p:nvSpPr>
              <p:spPr>
                <a:xfrm>
                  <a:off x="8406955" y="455978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4" name="Connector: Elbow 13">
                  <a:extLst>
                    <a:ext uri="{FF2B5EF4-FFF2-40B4-BE49-F238E27FC236}">
                      <a16:creationId xmlns:a16="http://schemas.microsoft.com/office/drawing/2014/main" id="{020A4D9B-9D33-4D81-B2B1-2748A59761DF}"/>
                    </a:ext>
                  </a:extLst>
                </p:cNvPr>
                <p:cNvCxnSpPr>
                  <a:stCxn id="7" idx="3"/>
                  <a:endCxn id="19" idx="1"/>
                </p:cNvCxnSpPr>
                <p:nvPr/>
              </p:nvCxnSpPr>
              <p:spPr>
                <a:xfrm>
                  <a:off x="8072185" y="3106712"/>
                  <a:ext cx="853654" cy="322288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Connector: Elbow 22">
                  <a:extLst>
                    <a:ext uri="{FF2B5EF4-FFF2-40B4-BE49-F238E27FC236}">
                      <a16:creationId xmlns:a16="http://schemas.microsoft.com/office/drawing/2014/main" id="{6AF9A897-0D97-4875-B6D1-5DED2A3AC6C8}"/>
                    </a:ext>
                  </a:extLst>
                </p:cNvPr>
                <p:cNvCxnSpPr>
                  <a:stCxn id="19" idx="3"/>
                  <a:endCxn id="20" idx="3"/>
                </p:cNvCxnSpPr>
                <p:nvPr/>
              </p:nvCxnSpPr>
              <p:spPr>
                <a:xfrm>
                  <a:off x="9388821" y="3429000"/>
                  <a:ext cx="374058" cy="645003"/>
                </a:xfrm>
                <a:prstGeom prst="bentConnector3">
                  <a:avLst>
                    <a:gd name="adj1" fmla="val 161114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Connector: Elbow 24">
                  <a:extLst>
                    <a:ext uri="{FF2B5EF4-FFF2-40B4-BE49-F238E27FC236}">
                      <a16:creationId xmlns:a16="http://schemas.microsoft.com/office/drawing/2014/main" id="{D4132A7A-F9DD-43A2-BFCA-55B739EEE26C}"/>
                    </a:ext>
                  </a:extLst>
                </p:cNvPr>
                <p:cNvCxnSpPr>
                  <a:stCxn id="18" idx="3"/>
                  <a:endCxn id="21" idx="1"/>
                </p:cNvCxnSpPr>
                <p:nvPr/>
              </p:nvCxnSpPr>
              <p:spPr>
                <a:xfrm>
                  <a:off x="7984742" y="4368664"/>
                  <a:ext cx="422213" cy="382249"/>
                </a:xfrm>
                <a:prstGeom prst="bentConnector3">
                  <a:avLst>
                    <a:gd name="adj1" fmla="val 64307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FBC98D2F-F3B7-4C8F-A876-3E4315051910}"/>
                    </a:ext>
                  </a:extLst>
                </p:cNvPr>
                <p:cNvCxnSpPr>
                  <a:stCxn id="7" idx="2"/>
                  <a:endCxn id="18" idx="0"/>
                </p:cNvCxnSpPr>
                <p:nvPr/>
              </p:nvCxnSpPr>
              <p:spPr>
                <a:xfrm flipH="1">
                  <a:off x="7753251" y="3297836"/>
                  <a:ext cx="87443" cy="87970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C50C0532-995E-4B9E-86B4-73E60647BFAA}"/>
                    </a:ext>
                  </a:extLst>
                </p:cNvPr>
                <p:cNvSpPr/>
                <p:nvPr/>
              </p:nvSpPr>
              <p:spPr>
                <a:xfrm>
                  <a:off x="8072185" y="3020556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0" name="Diamond 29">
                  <a:extLst>
                    <a:ext uri="{FF2B5EF4-FFF2-40B4-BE49-F238E27FC236}">
                      <a16:creationId xmlns:a16="http://schemas.microsoft.com/office/drawing/2014/main" id="{AF748BE4-7139-4220-9D25-454DCA11AD45}"/>
                    </a:ext>
                  </a:extLst>
                </p:cNvPr>
                <p:cNvSpPr/>
                <p:nvPr/>
              </p:nvSpPr>
              <p:spPr>
                <a:xfrm>
                  <a:off x="9394132" y="333814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DCBD962-5247-4009-B6D8-81D90A739320}"/>
                  </a:ext>
                </a:extLst>
              </p:cNvPr>
              <p:cNvSpPr/>
              <p:nvPr/>
            </p:nvSpPr>
            <p:spPr>
              <a:xfrm>
                <a:off x="7907626" y="2390051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5CFD5B8F-D9F1-45CC-814D-55BD72E091FF}"/>
                  </a:ext>
                </a:extLst>
              </p:cNvPr>
              <p:cNvCxnSpPr>
                <a:endCxn id="7" idx="0"/>
              </p:cNvCxnSpPr>
              <p:nvPr/>
            </p:nvCxnSpPr>
            <p:spPr>
              <a:xfrm>
                <a:off x="8005537" y="2589066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4BFB4A-61EF-4081-A2FF-BEF9469591ED}"/>
                </a:ext>
              </a:extLst>
            </p:cNvPr>
            <p:cNvSpPr txBox="1"/>
            <p:nvPr/>
          </p:nvSpPr>
          <p:spPr>
            <a:xfrm>
              <a:off x="9988550" y="2508250"/>
              <a:ext cx="596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</p:grpSp>
      <p:sp>
        <p:nvSpPr>
          <p:cNvPr id="33" name="Diamond 32">
            <a:extLst>
              <a:ext uri="{FF2B5EF4-FFF2-40B4-BE49-F238E27FC236}">
                <a16:creationId xmlns:a16="http://schemas.microsoft.com/office/drawing/2014/main" id="{2DC5DD25-C989-4BC2-B52B-2F06AC819B80}"/>
              </a:ext>
            </a:extLst>
          </p:cNvPr>
          <p:cNvSpPr/>
          <p:nvPr/>
        </p:nvSpPr>
        <p:spPr>
          <a:xfrm>
            <a:off x="8154000" y="4179600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5C6519-2036-45C2-AD8D-8DCBBA40552B}"/>
              </a:ext>
            </a:extLst>
          </p:cNvPr>
          <p:cNvSpPr txBox="1"/>
          <p:nvPr/>
        </p:nvSpPr>
        <p:spPr>
          <a:xfrm>
            <a:off x="7401600" y="340200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31" name="Title 3">
            <a:extLst>
              <a:ext uri="{FF2B5EF4-FFF2-40B4-BE49-F238E27FC236}">
                <a16:creationId xmlns:a16="http://schemas.microsoft.com/office/drawing/2014/main" id="{3D341297-B0EE-48EA-8CAA-C027E547C045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72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EB3FA3D6-116A-4B69-9842-A188A36F7B33}"/>
              </a:ext>
            </a:extLst>
          </p:cNvPr>
          <p:cNvGrpSpPr/>
          <p:nvPr/>
        </p:nvGrpSpPr>
        <p:grpSpPr>
          <a:xfrm>
            <a:off x="5652745" y="1355830"/>
            <a:ext cx="6149675" cy="4961434"/>
            <a:chOff x="5652745" y="1355830"/>
            <a:chExt cx="6149675" cy="4961434"/>
          </a:xfrm>
        </p:grpSpPr>
        <p:sp>
          <p:nvSpPr>
            <p:cNvPr id="33" name="Rectangle: Single Corner Snipped 32">
              <a:extLst>
                <a:ext uri="{FF2B5EF4-FFF2-40B4-BE49-F238E27FC236}">
                  <a16:creationId xmlns:a16="http://schemas.microsoft.com/office/drawing/2014/main" id="{78680A61-3AA9-4348-9C90-17A1A06E84B2}"/>
                </a:ext>
              </a:extLst>
            </p:cNvPr>
            <p:cNvSpPr/>
            <p:nvPr/>
          </p:nvSpPr>
          <p:spPr>
            <a:xfrm>
              <a:off x="5652745" y="319456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4" name="Rectangle: Single Corner Snipped 33">
              <a:extLst>
                <a:ext uri="{FF2B5EF4-FFF2-40B4-BE49-F238E27FC236}">
                  <a16:creationId xmlns:a16="http://schemas.microsoft.com/office/drawing/2014/main" id="{4AFC6462-E986-4F90-BBD2-6BC1646E7B97}"/>
                </a:ext>
              </a:extLst>
            </p:cNvPr>
            <p:cNvSpPr/>
            <p:nvPr/>
          </p:nvSpPr>
          <p:spPr>
            <a:xfrm>
              <a:off x="5656633" y="4917625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6" name="Rectangle: Single Corner Snipped 35">
              <a:extLst>
                <a:ext uri="{FF2B5EF4-FFF2-40B4-BE49-F238E27FC236}">
                  <a16:creationId xmlns:a16="http://schemas.microsoft.com/office/drawing/2014/main" id="{92FD954E-4A6E-45C9-AC80-DE18335996EB}"/>
                </a:ext>
              </a:extLst>
            </p:cNvPr>
            <p:cNvSpPr/>
            <p:nvPr/>
          </p:nvSpPr>
          <p:spPr>
            <a:xfrm>
              <a:off x="10435574" y="135583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7" name="Rectangle: Single Corner Snipped 36">
              <a:extLst>
                <a:ext uri="{FF2B5EF4-FFF2-40B4-BE49-F238E27FC236}">
                  <a16:creationId xmlns:a16="http://schemas.microsoft.com/office/drawing/2014/main" id="{D632A309-1600-47D6-9A4A-872FFB7FA6E2}"/>
                </a:ext>
              </a:extLst>
            </p:cNvPr>
            <p:cNvSpPr/>
            <p:nvPr/>
          </p:nvSpPr>
          <p:spPr>
            <a:xfrm>
              <a:off x="11149277" y="362265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8" name="Rectangle: Single Corner Snipped 37">
              <a:extLst>
                <a:ext uri="{FF2B5EF4-FFF2-40B4-BE49-F238E27FC236}">
                  <a16:creationId xmlns:a16="http://schemas.microsoft.com/office/drawing/2014/main" id="{00CA79F6-A508-45D9-842A-1A681FAB9B21}"/>
                </a:ext>
              </a:extLst>
            </p:cNvPr>
            <p:cNvSpPr/>
            <p:nvPr/>
          </p:nvSpPr>
          <p:spPr>
            <a:xfrm>
              <a:off x="10234619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9" name="Rectangle: Single Corner Snipped 38">
              <a:extLst>
                <a:ext uri="{FF2B5EF4-FFF2-40B4-BE49-F238E27FC236}">
                  <a16:creationId xmlns:a16="http://schemas.microsoft.com/office/drawing/2014/main" id="{1ACAE1DE-2F8E-4C38-AA4B-DEC3517CEFE9}"/>
                </a:ext>
              </a:extLst>
            </p:cNvPr>
            <p:cNvSpPr/>
            <p:nvPr/>
          </p:nvSpPr>
          <p:spPr>
            <a:xfrm>
              <a:off x="7961815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551B82E-DFDF-4D78-9A86-E077D6D7400D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305888" y="3466821"/>
              <a:ext cx="1371653" cy="672167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9DB284E-C2CB-4707-8631-EB0A6A362FE0}"/>
                </a:ext>
              </a:extLst>
            </p:cNvPr>
            <p:cNvCxnSpPr>
              <a:cxnSpLocks/>
              <a:stCxn id="34" idx="0"/>
              <a:endCxn id="18" idx="1"/>
            </p:cNvCxnSpPr>
            <p:nvPr/>
          </p:nvCxnSpPr>
          <p:spPr>
            <a:xfrm flipV="1">
              <a:off x="6309776" y="4270693"/>
              <a:ext cx="1376827" cy="91918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A1A5B5ED-6BEF-4953-B500-DF773CDFE772}"/>
                </a:ext>
              </a:extLst>
            </p:cNvPr>
            <p:cNvCxnSpPr>
              <a:cxnSpLocks/>
              <a:stCxn id="34" idx="0"/>
            </p:cNvCxnSpPr>
            <p:nvPr/>
          </p:nvCxnSpPr>
          <p:spPr>
            <a:xfrm flipV="1">
              <a:off x="6309776" y="4758864"/>
              <a:ext cx="2262022" cy="431014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B904F89-A21E-4115-8722-6B2B25F3BB52}"/>
                </a:ext>
              </a:extLst>
            </p:cNvPr>
            <p:cNvCxnSpPr>
              <a:cxnSpLocks/>
              <a:stCxn id="36" idx="1"/>
              <a:endCxn id="19" idx="0"/>
            </p:cNvCxnSpPr>
            <p:nvPr/>
          </p:nvCxnSpPr>
          <p:spPr>
            <a:xfrm flipH="1">
              <a:off x="9322173" y="1900336"/>
              <a:ext cx="1439973" cy="1239568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D0EA94-3FA0-4503-809B-FEDEEA2B5545}"/>
                </a:ext>
              </a:extLst>
            </p:cNvPr>
            <p:cNvCxnSpPr>
              <a:cxnSpLocks/>
              <a:stCxn id="37" idx="2"/>
              <a:endCxn id="20" idx="3"/>
            </p:cNvCxnSpPr>
            <p:nvPr/>
          </p:nvCxnSpPr>
          <p:spPr>
            <a:xfrm flipH="1">
              <a:off x="9927722" y="3894903"/>
              <a:ext cx="1221555" cy="81129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3FF0006-AE02-4D3F-9AC8-7C9F50F39B35}"/>
                </a:ext>
              </a:extLst>
            </p:cNvPr>
            <p:cNvCxnSpPr>
              <a:cxnSpLocks/>
              <a:stCxn id="38" idx="3"/>
              <a:endCxn id="20" idx="2"/>
            </p:cNvCxnSpPr>
            <p:nvPr/>
          </p:nvCxnSpPr>
          <p:spPr>
            <a:xfrm flipH="1" flipV="1">
              <a:off x="9696231" y="4167156"/>
              <a:ext cx="864960" cy="160560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98B155C-A1AD-419C-A8AB-861D2897627D}"/>
                </a:ext>
              </a:extLst>
            </p:cNvPr>
            <p:cNvCxnSpPr>
              <a:cxnSpLocks/>
              <a:stCxn id="39" idx="3"/>
              <a:endCxn id="21" idx="2"/>
            </p:cNvCxnSpPr>
            <p:nvPr/>
          </p:nvCxnSpPr>
          <p:spPr>
            <a:xfrm flipV="1">
              <a:off x="8288387" y="4844066"/>
              <a:ext cx="514902" cy="92869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80CE2F-FE04-45C3-A18B-378704BEC15D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919CFF-3B4C-4E1A-ADD7-12B3AD0EFF0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9" name="Title 3">
            <a:extLst>
              <a:ext uri="{FF2B5EF4-FFF2-40B4-BE49-F238E27FC236}">
                <a16:creationId xmlns:a16="http://schemas.microsoft.com/office/drawing/2014/main" id="{D3484022-105F-4198-A1FF-0512BCF4E5E2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  <a:endCxn id="20" idx="3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  <a:endCxn id="20" idx="2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  <a:endCxn id="21" idx="2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229447-4767-409D-89E9-58DDC5883099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13E515B-FD17-4528-B4DE-B8D790A5A8E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4149A7-6E75-4814-8830-F21F4ED6E240}"/>
              </a:ext>
            </a:extLst>
          </p:cNvPr>
          <p:cNvSpPr txBox="1"/>
          <p:nvPr/>
        </p:nvSpPr>
        <p:spPr>
          <a:xfrm>
            <a:off x="7314855" y="2938272"/>
            <a:ext cx="2857778" cy="735756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Now we want to change our implementation here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6CC91734-B3B8-494C-8BF0-1923BA7F4CE7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8710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2BC32C-9AFE-4027-8B1C-D73B7AEABE20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00C009-8F38-44AA-B043-C73B5EBCA92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9" name="Title 3">
            <a:extLst>
              <a:ext uri="{FF2B5EF4-FFF2-40B4-BE49-F238E27FC236}">
                <a16:creationId xmlns:a16="http://schemas.microsoft.com/office/drawing/2014/main" id="{98FDB3F9-B1D5-4940-962A-B9204CB92ED1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2739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Title 3">
            <a:extLst>
              <a:ext uri="{FF2B5EF4-FFF2-40B4-BE49-F238E27FC236}">
                <a16:creationId xmlns:a16="http://schemas.microsoft.com/office/drawing/2014/main" id="{896E04FE-456A-4297-B111-8B9D77C25A4B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35873C5-3B22-4772-8AD2-39C7AD51B28C}"/>
              </a:ext>
            </a:extLst>
          </p:cNvPr>
          <p:cNvSpPr txBox="1"/>
          <p:nvPr/>
        </p:nvSpPr>
        <p:spPr>
          <a:xfrm>
            <a:off x="2760676" y="473921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333473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Title 3">
            <a:extLst>
              <a:ext uri="{FF2B5EF4-FFF2-40B4-BE49-F238E27FC236}">
                <a16:creationId xmlns:a16="http://schemas.microsoft.com/office/drawing/2014/main" id="{FA02CBF6-DF9B-4E7B-A709-647959E1A56D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</a:p>
          <a:p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 Less refactoring</a:t>
            </a:r>
            <a:endParaRPr lang="en-GB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55436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5897744" y="3242529"/>
            <a:ext cx="5139851" cy="2489110"/>
          </a:xfrm>
          <a:prstGeom prst="rect">
            <a:avLst/>
          </a:prstGeom>
          <a:solidFill>
            <a:schemeClr val="tx1">
              <a:alpha val="31000"/>
            </a:schemeClr>
          </a:solidFill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Disclaimer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algn="just"/>
            <a:r>
              <a:rPr lang="en-US" sz="2400" b="0" dirty="0">
                <a:solidFill>
                  <a:schemeClr val="bg1"/>
                </a:solidFill>
              </a:rPr>
              <a:t>Test Coverage will be a visual help to identify blind spots in our code here.</a:t>
            </a:r>
          </a:p>
          <a:p>
            <a:pPr algn="just"/>
            <a:endParaRPr lang="en-US" sz="2400" b="0" dirty="0">
              <a:solidFill>
                <a:schemeClr val="bg1"/>
              </a:solidFill>
            </a:endParaRPr>
          </a:p>
          <a:p>
            <a:pPr algn="just"/>
            <a:r>
              <a:rPr lang="en-US" sz="2400" b="0" dirty="0">
                <a:solidFill>
                  <a:schemeClr val="bg1"/>
                </a:solidFill>
              </a:rPr>
              <a:t>It doesn’t mean that test coverage is a must as KPI.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00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4" name="Octagon 73">
            <a:extLst>
              <a:ext uri="{FF2B5EF4-FFF2-40B4-BE49-F238E27FC236}">
                <a16:creationId xmlns:a16="http://schemas.microsoft.com/office/drawing/2014/main" id="{F1E3CABB-62E4-47A6-8896-DEA57C52C792}"/>
              </a:ext>
            </a:extLst>
          </p:cNvPr>
          <p:cNvSpPr/>
          <p:nvPr/>
        </p:nvSpPr>
        <p:spPr>
          <a:xfrm>
            <a:off x="6872053" y="1647538"/>
            <a:ext cx="4073331" cy="3467168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889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9861933" y="4179326"/>
            <a:ext cx="542085" cy="322517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1BEB735-FA8C-45E4-B5FF-C9A2C47F892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7617741" y="2255127"/>
            <a:ext cx="383071" cy="31090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330416" y="2087910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5DECDFC-D28A-4E71-9CA2-8AF9CB628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353" y="1500997"/>
            <a:ext cx="550916" cy="519238"/>
          </a:xfrm>
          <a:prstGeom prst="rect">
            <a:avLst/>
          </a:prstGeom>
        </p:spPr>
      </p:pic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6DC7D20-2C09-459A-B475-A292556B29A4}"/>
              </a:ext>
            </a:extLst>
          </p:cNvPr>
          <p:cNvCxnSpPr>
            <a:cxnSpLocks/>
          </p:cNvCxnSpPr>
          <p:nvPr/>
        </p:nvCxnSpPr>
        <p:spPr>
          <a:xfrm>
            <a:off x="7232908" y="1905101"/>
            <a:ext cx="214564" cy="168048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060AE528-A9F2-440C-9BBF-D62CC5FAC4F4}"/>
              </a:ext>
            </a:extLst>
          </p:cNvPr>
          <p:cNvSpPr txBox="1"/>
          <p:nvPr/>
        </p:nvSpPr>
        <p:spPr>
          <a:xfrm>
            <a:off x="7226576" y="1737558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5B0B9A4-8D72-4C45-A420-AB9A593BE15B}"/>
              </a:ext>
            </a:extLst>
          </p:cNvPr>
          <p:cNvCxnSpPr>
            <a:cxnSpLocks/>
          </p:cNvCxnSpPr>
          <p:nvPr/>
        </p:nvCxnSpPr>
        <p:spPr>
          <a:xfrm>
            <a:off x="10355715" y="4487441"/>
            <a:ext cx="615626" cy="477273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0968ACC-2C73-4F22-B477-CFBB1D770031}"/>
              </a:ext>
            </a:extLst>
          </p:cNvPr>
          <p:cNvSpPr txBox="1"/>
          <p:nvPr/>
        </p:nvSpPr>
        <p:spPr>
          <a:xfrm>
            <a:off x="10603625" y="4523537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73" name="Octagon 72">
            <a:extLst>
              <a:ext uri="{FF2B5EF4-FFF2-40B4-BE49-F238E27FC236}">
                <a16:creationId xmlns:a16="http://schemas.microsoft.com/office/drawing/2014/main" id="{42E27EA9-09AE-4076-8A4E-9A7FAD56178C}"/>
              </a:ext>
            </a:extLst>
          </p:cNvPr>
          <p:cNvSpPr/>
          <p:nvPr/>
        </p:nvSpPr>
        <p:spPr>
          <a:xfrm>
            <a:off x="10945385" y="4921315"/>
            <a:ext cx="360050" cy="306470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9960056" y="4251625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A3149A1-D89B-448D-8FF7-E9BED73D05B9}"/>
              </a:ext>
            </a:extLst>
          </p:cNvPr>
          <p:cNvSpPr txBox="1"/>
          <p:nvPr/>
        </p:nvSpPr>
        <p:spPr>
          <a:xfrm>
            <a:off x="8685654" y="1708071"/>
            <a:ext cx="12042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Infrastructure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F82956-BFA2-49C9-AD92-48BB1F5051BF}"/>
              </a:ext>
            </a:extLst>
          </p:cNvPr>
          <p:cNvSpPr txBox="1"/>
          <p:nvPr/>
        </p:nvSpPr>
        <p:spPr>
          <a:xfrm>
            <a:off x="7936662" y="1267097"/>
            <a:ext cx="187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Our </a:t>
            </a:r>
            <a:r>
              <a:rPr lang="en-GB" sz="16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WeB</a:t>
            </a:r>
            <a:r>
              <a:rPr lang="en-GB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 API</a:t>
            </a: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504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5082D86-9695-45CD-B1F0-A3B548B7E77A}"/>
              </a:ext>
            </a:extLst>
          </p:cNvPr>
          <p:cNvSpPr/>
          <p:nvPr/>
        </p:nvSpPr>
        <p:spPr>
          <a:xfrm>
            <a:off x="7746797" y="601188"/>
            <a:ext cx="2887873" cy="175083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3CB4C6A-987F-47B4-8C79-250DD7D5AA53}"/>
              </a:ext>
            </a:extLst>
          </p:cNvPr>
          <p:cNvSpPr/>
          <p:nvPr/>
        </p:nvSpPr>
        <p:spPr>
          <a:xfrm>
            <a:off x="2849631" y="4599438"/>
            <a:ext cx="2632404" cy="1509735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7A8ECD5-4045-4202-8A77-33F0FBC4C9C9}"/>
              </a:ext>
            </a:extLst>
          </p:cNvPr>
          <p:cNvSpPr/>
          <p:nvPr/>
        </p:nvSpPr>
        <p:spPr>
          <a:xfrm>
            <a:off x="5244432" y="2611106"/>
            <a:ext cx="1727303" cy="135608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ctagon 45">
            <a:extLst>
              <a:ext uri="{FF2B5EF4-FFF2-40B4-BE49-F238E27FC236}">
                <a16:creationId xmlns:a16="http://schemas.microsoft.com/office/drawing/2014/main" id="{111BBDAF-2F6D-4A1C-B1A7-452AAAAD9BC2}"/>
              </a:ext>
            </a:extLst>
          </p:cNvPr>
          <p:cNvSpPr/>
          <p:nvPr/>
        </p:nvSpPr>
        <p:spPr>
          <a:xfrm>
            <a:off x="8754972" y="937403"/>
            <a:ext cx="867885" cy="690097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BFF API</a:t>
            </a:r>
            <a:endParaRPr lang="en-GB" sz="12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0933BC1-55BF-49EC-8921-D6632C001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202" y="79452"/>
            <a:ext cx="461073" cy="435164"/>
          </a:xfrm>
          <a:prstGeom prst="rect">
            <a:avLst/>
          </a:prstGeom>
        </p:spPr>
      </p:pic>
      <p:sp>
        <p:nvSpPr>
          <p:cNvPr id="52" name="Octagon 51">
            <a:extLst>
              <a:ext uri="{FF2B5EF4-FFF2-40B4-BE49-F238E27FC236}">
                <a16:creationId xmlns:a16="http://schemas.microsoft.com/office/drawing/2014/main" id="{9106BC21-75A9-4C60-AEED-34F3838F981E}"/>
              </a:ext>
            </a:extLst>
          </p:cNvPr>
          <p:cNvSpPr/>
          <p:nvPr/>
        </p:nvSpPr>
        <p:spPr>
          <a:xfrm>
            <a:off x="7986156" y="1376373"/>
            <a:ext cx="893951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Booking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6095169B-425F-4ED7-9890-E8831E29DC77}"/>
              </a:ext>
            </a:extLst>
          </p:cNvPr>
          <p:cNvSpPr/>
          <p:nvPr/>
        </p:nvSpPr>
        <p:spPr>
          <a:xfrm>
            <a:off x="9557924" y="5208976"/>
            <a:ext cx="2544037" cy="1415699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Octagon 52">
            <a:extLst>
              <a:ext uri="{FF2B5EF4-FFF2-40B4-BE49-F238E27FC236}">
                <a16:creationId xmlns:a16="http://schemas.microsoft.com/office/drawing/2014/main" id="{5D1B7EF9-575D-4872-8824-E1DE980EE439}"/>
              </a:ext>
            </a:extLst>
          </p:cNvPr>
          <p:cNvSpPr/>
          <p:nvPr/>
        </p:nvSpPr>
        <p:spPr>
          <a:xfrm>
            <a:off x="5708382" y="3109537"/>
            <a:ext cx="759226" cy="647141"/>
          </a:xfrm>
          <a:prstGeom prst="octagon">
            <a:avLst>
              <a:gd name="adj" fmla="val 30445"/>
            </a:avLst>
          </a:prstGeom>
          <a:solidFill>
            <a:schemeClr val="bg1">
              <a:lumMod val="75000"/>
            </a:schemeClr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PSP API</a:t>
            </a:r>
            <a:endParaRPr lang="en-GB" sz="12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5" name="Octagon 54">
            <a:extLst>
              <a:ext uri="{FF2B5EF4-FFF2-40B4-BE49-F238E27FC236}">
                <a16:creationId xmlns:a16="http://schemas.microsoft.com/office/drawing/2014/main" id="{590E9D39-F44E-48A5-9A0C-EEA21FE7ABDE}"/>
              </a:ext>
            </a:extLst>
          </p:cNvPr>
          <p:cNvSpPr/>
          <p:nvPr/>
        </p:nvSpPr>
        <p:spPr>
          <a:xfrm>
            <a:off x="10034515" y="5677752"/>
            <a:ext cx="1537436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Rates &amp; Cancellation rules API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2919A40-2ECF-42CF-B5BE-1AAF07A2A7BC}"/>
              </a:ext>
            </a:extLst>
          </p:cNvPr>
          <p:cNvSpPr/>
          <p:nvPr/>
        </p:nvSpPr>
        <p:spPr>
          <a:xfrm>
            <a:off x="5684803" y="5327839"/>
            <a:ext cx="3281387" cy="1509735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749F46B7-622C-4964-A798-EEC41868FF86}"/>
              </a:ext>
            </a:extLst>
          </p:cNvPr>
          <p:cNvSpPr/>
          <p:nvPr/>
        </p:nvSpPr>
        <p:spPr>
          <a:xfrm>
            <a:off x="7065216" y="3359145"/>
            <a:ext cx="2408761" cy="138147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ctagon 56">
            <a:extLst>
              <a:ext uri="{FF2B5EF4-FFF2-40B4-BE49-F238E27FC236}">
                <a16:creationId xmlns:a16="http://schemas.microsoft.com/office/drawing/2014/main" id="{BE38B1CF-D464-4C95-A058-34090836511C}"/>
              </a:ext>
            </a:extLst>
          </p:cNvPr>
          <p:cNvSpPr/>
          <p:nvPr/>
        </p:nvSpPr>
        <p:spPr>
          <a:xfrm>
            <a:off x="7827022" y="3999438"/>
            <a:ext cx="885587" cy="488093"/>
          </a:xfrm>
          <a:prstGeom prst="octagon">
            <a:avLst>
              <a:gd name="adj" fmla="val 30445"/>
            </a:avLst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CRS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E9FD456-C1BF-487B-8D10-AFB97305CD46}"/>
              </a:ext>
            </a:extLst>
          </p:cNvPr>
          <p:cNvSpPr/>
          <p:nvPr/>
        </p:nvSpPr>
        <p:spPr>
          <a:xfrm>
            <a:off x="10034604" y="2611458"/>
            <a:ext cx="2879840" cy="1533637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ctagon 57">
            <a:extLst>
              <a:ext uri="{FF2B5EF4-FFF2-40B4-BE49-F238E27FC236}">
                <a16:creationId xmlns:a16="http://schemas.microsoft.com/office/drawing/2014/main" id="{90F469C3-F419-4487-AC63-F22702D43D30}"/>
              </a:ext>
            </a:extLst>
          </p:cNvPr>
          <p:cNvSpPr/>
          <p:nvPr/>
        </p:nvSpPr>
        <p:spPr>
          <a:xfrm>
            <a:off x="3463197" y="5194640"/>
            <a:ext cx="1410686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Property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Management System (PMS)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9" name="Octagon 58">
            <a:extLst>
              <a:ext uri="{FF2B5EF4-FFF2-40B4-BE49-F238E27FC236}">
                <a16:creationId xmlns:a16="http://schemas.microsoft.com/office/drawing/2014/main" id="{722559A6-456C-43FA-91CD-BCB2A4EE36CF}"/>
              </a:ext>
            </a:extLst>
          </p:cNvPr>
          <p:cNvSpPr/>
          <p:nvPr/>
        </p:nvSpPr>
        <p:spPr>
          <a:xfrm>
            <a:off x="7375260" y="5825849"/>
            <a:ext cx="1179477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Metasearch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1" name="Octagon 60">
            <a:extLst>
              <a:ext uri="{FF2B5EF4-FFF2-40B4-BE49-F238E27FC236}">
                <a16:creationId xmlns:a16="http://schemas.microsoft.com/office/drawing/2014/main" id="{CCFE71D3-B579-48A5-8BDC-B8FA7AFDE7EC}"/>
              </a:ext>
            </a:extLst>
          </p:cNvPr>
          <p:cNvSpPr/>
          <p:nvPr/>
        </p:nvSpPr>
        <p:spPr>
          <a:xfrm>
            <a:off x="10292478" y="2962117"/>
            <a:ext cx="906760" cy="635642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Accounts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2" name="Octagon 61">
            <a:extLst>
              <a:ext uri="{FF2B5EF4-FFF2-40B4-BE49-F238E27FC236}">
                <a16:creationId xmlns:a16="http://schemas.microsoft.com/office/drawing/2014/main" id="{0F48D0F1-8E73-4623-A619-15A329BACDA7}"/>
              </a:ext>
            </a:extLst>
          </p:cNvPr>
          <p:cNvSpPr/>
          <p:nvPr/>
        </p:nvSpPr>
        <p:spPr>
          <a:xfrm>
            <a:off x="11234813" y="3385281"/>
            <a:ext cx="810320" cy="600565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Loyalty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C66BA2-2806-416B-A1BD-2168EC0EDB03}"/>
              </a:ext>
            </a:extLst>
          </p:cNvPr>
          <p:cNvSpPr txBox="1"/>
          <p:nvPr/>
        </p:nvSpPr>
        <p:spPr>
          <a:xfrm>
            <a:off x="8639046" y="629693"/>
            <a:ext cx="1313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DFC9EF"/>
                </a:solidFill>
              </a:rPr>
              <a:t>E-commerce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5CAB2B2-28BC-4AD3-8FE5-79A16D4055E5}"/>
              </a:ext>
            </a:extLst>
          </p:cNvPr>
          <p:cNvSpPr txBox="1"/>
          <p:nvPr/>
        </p:nvSpPr>
        <p:spPr>
          <a:xfrm>
            <a:off x="10833210" y="2654952"/>
            <a:ext cx="1313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Marketing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4679243-8322-4588-B14D-D2E9098AEA3B}"/>
              </a:ext>
            </a:extLst>
          </p:cNvPr>
          <p:cNvSpPr txBox="1"/>
          <p:nvPr/>
        </p:nvSpPr>
        <p:spPr>
          <a:xfrm>
            <a:off x="10084297" y="5282612"/>
            <a:ext cx="152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Revenue </a:t>
            </a:r>
            <a:r>
              <a:rPr lang="fr-FR" sz="1600" b="1" dirty="0" err="1">
                <a:solidFill>
                  <a:srgbClr val="DFC9EF"/>
                </a:solidFill>
              </a:rPr>
              <a:t>Mgmt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2B1D1D9-2253-44B4-BD39-6B3197B2F978}"/>
              </a:ext>
            </a:extLst>
          </p:cNvPr>
          <p:cNvSpPr txBox="1"/>
          <p:nvPr/>
        </p:nvSpPr>
        <p:spPr>
          <a:xfrm>
            <a:off x="7604834" y="3374777"/>
            <a:ext cx="1349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Central </a:t>
            </a:r>
            <a:r>
              <a:rPr lang="fr-FR" sz="1600" b="1" dirty="0" err="1">
                <a:solidFill>
                  <a:srgbClr val="DFC9EF"/>
                </a:solidFill>
              </a:rPr>
              <a:t>Reservation</a:t>
            </a:r>
            <a:r>
              <a:rPr lang="fr-FR" sz="1600" b="1" dirty="0">
                <a:solidFill>
                  <a:srgbClr val="DFC9EF"/>
                </a:solidFill>
              </a:rPr>
              <a:t> 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A2062FF-A756-4432-B250-9E07BE67CC6B}"/>
              </a:ext>
            </a:extLst>
          </p:cNvPr>
          <p:cNvSpPr txBox="1"/>
          <p:nvPr/>
        </p:nvSpPr>
        <p:spPr>
          <a:xfrm>
            <a:off x="5373325" y="2721538"/>
            <a:ext cx="152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 err="1">
                <a:solidFill>
                  <a:srgbClr val="DFC9EF"/>
                </a:solidFill>
              </a:rPr>
              <a:t>Payment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C619209-8486-466B-ADDF-E3BE3CB2EF3C}"/>
              </a:ext>
            </a:extLst>
          </p:cNvPr>
          <p:cNvSpPr txBox="1"/>
          <p:nvPr/>
        </p:nvSpPr>
        <p:spPr>
          <a:xfrm>
            <a:off x="3612181" y="4653831"/>
            <a:ext cx="11183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 err="1">
                <a:solidFill>
                  <a:srgbClr val="DFC9EF"/>
                </a:solidFill>
              </a:rPr>
              <a:t>Stay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5893FB5-D00B-4282-BB8C-3E4C4207FD7B}"/>
              </a:ext>
            </a:extLst>
          </p:cNvPr>
          <p:cNvSpPr txBox="1"/>
          <p:nvPr/>
        </p:nvSpPr>
        <p:spPr>
          <a:xfrm>
            <a:off x="6640047" y="5393195"/>
            <a:ext cx="152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Distribution</a:t>
            </a:r>
            <a:endParaRPr lang="en-GB" sz="1600" dirty="0">
              <a:solidFill>
                <a:srgbClr val="DFC9EF"/>
              </a:solidFill>
            </a:endParaRP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9175A9D6-A0BE-4B31-B20D-10D0553FBA4E}"/>
              </a:ext>
            </a:extLst>
          </p:cNvPr>
          <p:cNvCxnSpPr>
            <a:cxnSpLocks/>
            <a:stCxn id="8" idx="3"/>
            <a:endCxn id="72" idx="0"/>
          </p:cNvCxnSpPr>
          <p:nvPr/>
        </p:nvCxnSpPr>
        <p:spPr>
          <a:xfrm rot="16200000" flipH="1">
            <a:off x="7587892" y="2677439"/>
            <a:ext cx="1263529" cy="99881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ctor: Curved 83">
            <a:extLst>
              <a:ext uri="{FF2B5EF4-FFF2-40B4-BE49-F238E27FC236}">
                <a16:creationId xmlns:a16="http://schemas.microsoft.com/office/drawing/2014/main" id="{18CC4888-22D4-4E89-AB2D-54505F6D6C70}"/>
              </a:ext>
            </a:extLst>
          </p:cNvPr>
          <p:cNvCxnSpPr>
            <a:cxnSpLocks/>
            <a:stCxn id="8" idx="6"/>
            <a:endCxn id="63" idx="0"/>
          </p:cNvCxnSpPr>
          <p:nvPr/>
        </p:nvCxnSpPr>
        <p:spPr>
          <a:xfrm>
            <a:off x="10634670" y="1476604"/>
            <a:ext cx="839854" cy="1134854"/>
          </a:xfrm>
          <a:prstGeom prst="curvedConnector2">
            <a:avLst/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Curved 86">
            <a:extLst>
              <a:ext uri="{FF2B5EF4-FFF2-40B4-BE49-F238E27FC236}">
                <a16:creationId xmlns:a16="http://schemas.microsoft.com/office/drawing/2014/main" id="{673AF8DB-A9F1-48C6-ABE6-3B58C6F16CF8}"/>
              </a:ext>
            </a:extLst>
          </p:cNvPr>
          <p:cNvCxnSpPr>
            <a:cxnSpLocks/>
            <a:stCxn id="8" idx="4"/>
            <a:endCxn id="67" idx="1"/>
          </p:cNvCxnSpPr>
          <p:nvPr/>
        </p:nvCxnSpPr>
        <p:spPr>
          <a:xfrm rot="16200000" flipH="1">
            <a:off x="8028472" y="3514281"/>
            <a:ext cx="3064281" cy="739756"/>
          </a:xfrm>
          <a:prstGeom prst="curvedConnector3">
            <a:avLst>
              <a:gd name="adj1" fmla="val -1265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Curved 93">
            <a:extLst>
              <a:ext uri="{FF2B5EF4-FFF2-40B4-BE49-F238E27FC236}">
                <a16:creationId xmlns:a16="http://schemas.microsoft.com/office/drawing/2014/main" id="{34E6C10F-3B10-4069-AC20-AAF22C9F9969}"/>
              </a:ext>
            </a:extLst>
          </p:cNvPr>
          <p:cNvCxnSpPr>
            <a:cxnSpLocks/>
            <a:stCxn id="72" idx="5"/>
            <a:endCxn id="67" idx="2"/>
          </p:cNvCxnSpPr>
          <p:nvPr/>
        </p:nvCxnSpPr>
        <p:spPr>
          <a:xfrm rot="16200000" flipH="1">
            <a:off x="8650312" y="5009214"/>
            <a:ext cx="1378522" cy="436702"/>
          </a:xfrm>
          <a:prstGeom prst="curvedConnector2">
            <a:avLst/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or: Curved 96">
            <a:extLst>
              <a:ext uri="{FF2B5EF4-FFF2-40B4-BE49-F238E27FC236}">
                <a16:creationId xmlns:a16="http://schemas.microsoft.com/office/drawing/2014/main" id="{45EB05DC-AD30-4F52-827A-7EAE5A8439E2}"/>
              </a:ext>
            </a:extLst>
          </p:cNvPr>
          <p:cNvCxnSpPr>
            <a:cxnSpLocks/>
            <a:stCxn id="72" idx="2"/>
            <a:endCxn id="80" idx="6"/>
          </p:cNvCxnSpPr>
          <p:nvPr/>
        </p:nvCxnSpPr>
        <p:spPr>
          <a:xfrm rot="10800000" flipV="1">
            <a:off x="5482036" y="4049880"/>
            <a:ext cx="1583181" cy="1304425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or: Curved 100">
            <a:extLst>
              <a:ext uri="{FF2B5EF4-FFF2-40B4-BE49-F238E27FC236}">
                <a16:creationId xmlns:a16="http://schemas.microsoft.com/office/drawing/2014/main" id="{BD3EC09D-1329-4712-9B08-EF8697C6A655}"/>
              </a:ext>
            </a:extLst>
          </p:cNvPr>
          <p:cNvCxnSpPr>
            <a:cxnSpLocks/>
            <a:stCxn id="82" idx="2"/>
            <a:endCxn id="80" idx="4"/>
          </p:cNvCxnSpPr>
          <p:nvPr/>
        </p:nvCxnSpPr>
        <p:spPr>
          <a:xfrm rot="10800000" flipV="1">
            <a:off x="4244803" y="6099451"/>
            <a:ext cx="1440000" cy="9720"/>
          </a:xfrm>
          <a:prstGeom prst="curvedConnector4">
            <a:avLst>
              <a:gd name="adj1" fmla="val -2201"/>
              <a:gd name="adj2" fmla="val 3715964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or: Curved 110">
            <a:extLst>
              <a:ext uri="{FF2B5EF4-FFF2-40B4-BE49-F238E27FC236}">
                <a16:creationId xmlns:a16="http://schemas.microsoft.com/office/drawing/2014/main" id="{AE8E80CE-CE1B-49FD-BF0A-425E14960168}"/>
              </a:ext>
            </a:extLst>
          </p:cNvPr>
          <p:cNvCxnSpPr>
            <a:cxnSpLocks/>
            <a:stCxn id="8" idx="2"/>
            <a:endCxn id="77" idx="0"/>
          </p:cNvCxnSpPr>
          <p:nvPr/>
        </p:nvCxnSpPr>
        <p:spPr>
          <a:xfrm rot="10800000" flipV="1">
            <a:off x="6108085" y="1476604"/>
            <a:ext cx="1638713" cy="1134502"/>
          </a:xfrm>
          <a:prstGeom prst="curvedConnector2">
            <a:avLst/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CAAA7E05-9E87-4238-84EC-FD7C54081CBB}"/>
              </a:ext>
            </a:extLst>
          </p:cNvPr>
          <p:cNvSpPr txBox="1"/>
          <p:nvPr/>
        </p:nvSpPr>
        <p:spPr>
          <a:xfrm>
            <a:off x="11435789" y="2279583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A3C2D1B3-357B-422E-9926-6A8CFB0AEEE4}"/>
              </a:ext>
            </a:extLst>
          </p:cNvPr>
          <p:cNvSpPr txBox="1"/>
          <p:nvPr/>
        </p:nvSpPr>
        <p:spPr>
          <a:xfrm>
            <a:off x="9891257" y="4977273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16FB737-604C-4059-AD3E-EA466DFE75EF}"/>
              </a:ext>
            </a:extLst>
          </p:cNvPr>
          <p:cNvSpPr txBox="1"/>
          <p:nvPr/>
        </p:nvSpPr>
        <p:spPr>
          <a:xfrm>
            <a:off x="9356759" y="2309518"/>
            <a:ext cx="339338" cy="340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FD1F243-0C5C-4C27-A2BC-4D14B1982F59}"/>
              </a:ext>
            </a:extLst>
          </p:cNvPr>
          <p:cNvSpPr txBox="1"/>
          <p:nvPr/>
        </p:nvSpPr>
        <p:spPr>
          <a:xfrm>
            <a:off x="8225999" y="3006315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66580B5-D9A6-453A-982E-CA4C92AD9068}"/>
              </a:ext>
            </a:extLst>
          </p:cNvPr>
          <p:cNvSpPr txBox="1"/>
          <p:nvPr/>
        </p:nvSpPr>
        <p:spPr>
          <a:xfrm>
            <a:off x="7899067" y="2054708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32B9C16-A72C-4A6D-87F8-91FD1EC2F688}"/>
              </a:ext>
            </a:extLst>
          </p:cNvPr>
          <p:cNvSpPr txBox="1"/>
          <p:nvPr/>
        </p:nvSpPr>
        <p:spPr>
          <a:xfrm>
            <a:off x="6117753" y="2286308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96436F4-87FB-4B4C-AA07-D7CD08C620E3}"/>
              </a:ext>
            </a:extLst>
          </p:cNvPr>
          <p:cNvSpPr txBox="1"/>
          <p:nvPr/>
        </p:nvSpPr>
        <p:spPr>
          <a:xfrm>
            <a:off x="7454931" y="1167677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623F0E5-48CB-42D8-BD81-2EB48754DCBE}"/>
              </a:ext>
            </a:extLst>
          </p:cNvPr>
          <p:cNvSpPr txBox="1"/>
          <p:nvPr/>
        </p:nvSpPr>
        <p:spPr>
          <a:xfrm>
            <a:off x="6763471" y="4041928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loves…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953684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(Contextualized)</a:t>
            </a:r>
          </a:p>
          <a:p>
            <a:r>
              <a:rPr lang="en-US" sz="2800" dirty="0">
                <a:solidFill>
                  <a:schemeClr val="bg1"/>
                </a:solidFill>
              </a:rPr>
              <a:t>Services 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BF989B3F-D37A-4DB8-A2D9-0B9C4139494B}"/>
              </a:ext>
            </a:extLst>
          </p:cNvPr>
          <p:cNvSpPr txBox="1"/>
          <p:nvPr/>
        </p:nvSpPr>
        <p:spPr>
          <a:xfrm>
            <a:off x="5487449" y="4959947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90AD0FE8-7CD1-4839-A509-F35EC62C59C5}"/>
              </a:ext>
            </a:extLst>
          </p:cNvPr>
          <p:cNvSpPr txBox="1"/>
          <p:nvPr/>
        </p:nvSpPr>
        <p:spPr>
          <a:xfrm>
            <a:off x="10629194" y="1150504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cxnSp>
        <p:nvCxnSpPr>
          <p:cNvPr id="141" name="Connector: Curved 140">
            <a:extLst>
              <a:ext uri="{FF2B5EF4-FFF2-40B4-BE49-F238E27FC236}">
                <a16:creationId xmlns:a16="http://schemas.microsoft.com/office/drawing/2014/main" id="{15B8D9DA-8E16-4068-B088-715B52CC789D}"/>
              </a:ext>
            </a:extLst>
          </p:cNvPr>
          <p:cNvCxnSpPr>
            <a:cxnSpLocks/>
            <a:stCxn id="82" idx="0"/>
            <a:endCxn id="72" idx="4"/>
          </p:cNvCxnSpPr>
          <p:nvPr/>
        </p:nvCxnSpPr>
        <p:spPr>
          <a:xfrm rot="5400000" flipH="1" flipV="1">
            <a:off x="7503936" y="4562178"/>
            <a:ext cx="587223" cy="944100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94D6B2E1-863B-420C-B31A-66C7DE316A88}"/>
              </a:ext>
            </a:extLst>
          </p:cNvPr>
          <p:cNvSpPr txBox="1"/>
          <p:nvPr/>
        </p:nvSpPr>
        <p:spPr>
          <a:xfrm>
            <a:off x="7038979" y="4983998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27729177-CB17-4246-838E-5EFC8CF5D7EA}"/>
              </a:ext>
            </a:extLst>
          </p:cNvPr>
          <p:cNvSpPr txBox="1"/>
          <p:nvPr/>
        </p:nvSpPr>
        <p:spPr>
          <a:xfrm>
            <a:off x="8152669" y="4722187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49" name="Flowchart: Magnetic Disk 148">
            <a:extLst>
              <a:ext uri="{FF2B5EF4-FFF2-40B4-BE49-F238E27FC236}">
                <a16:creationId xmlns:a16="http://schemas.microsoft.com/office/drawing/2014/main" id="{B6C69706-010C-444A-830B-1AF834D2864D}"/>
              </a:ext>
            </a:extLst>
          </p:cNvPr>
          <p:cNvSpPr/>
          <p:nvPr/>
        </p:nvSpPr>
        <p:spPr>
          <a:xfrm>
            <a:off x="6225872" y="5739959"/>
            <a:ext cx="928694" cy="854373"/>
          </a:xfrm>
          <a:prstGeom prst="flowChartMagneticDisk">
            <a:avLst/>
          </a:prstGeom>
          <a:solidFill>
            <a:srgbClr val="DFC9E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Resorts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Referential</a:t>
            </a:r>
          </a:p>
        </p:txBody>
      </p:sp>
      <p:sp>
        <p:nvSpPr>
          <p:cNvPr id="54" name="Octagon 53">
            <a:extLst>
              <a:ext uri="{FF2B5EF4-FFF2-40B4-BE49-F238E27FC236}">
                <a16:creationId xmlns:a16="http://schemas.microsoft.com/office/drawing/2014/main" id="{99D63549-1E6B-4EED-84AE-1A309871A414}"/>
              </a:ext>
            </a:extLst>
          </p:cNvPr>
          <p:cNvSpPr/>
          <p:nvPr/>
        </p:nvSpPr>
        <p:spPr>
          <a:xfrm>
            <a:off x="9597232" y="1361117"/>
            <a:ext cx="810532" cy="586753"/>
          </a:xfrm>
          <a:prstGeom prst="octagon">
            <a:avLst>
              <a:gd name="adj" fmla="val 30445"/>
            </a:avLst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>
                <a:solidFill>
                  <a:schemeClr val="tx1"/>
                </a:solidFill>
                <a:latin typeface="Alte Haas Grotesk" panose="02000503000000020004" pitchFamily="2" charset="0"/>
              </a:rPr>
              <a:t>CMS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C999156-410E-4A51-8348-B004561CE967}"/>
              </a:ext>
            </a:extLst>
          </p:cNvPr>
          <p:cNvSpPr txBox="1"/>
          <p:nvPr/>
        </p:nvSpPr>
        <p:spPr>
          <a:xfrm>
            <a:off x="5501420" y="6338916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A8ED0F6-1223-4455-9766-BDD9AC788DEE}"/>
              </a:ext>
            </a:extLst>
          </p:cNvPr>
          <p:cNvSpPr txBox="1"/>
          <p:nvPr/>
        </p:nvSpPr>
        <p:spPr>
          <a:xfrm>
            <a:off x="4012221" y="6075294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4521028-42B8-465E-8A19-4A5C8C32B09E}"/>
              </a:ext>
            </a:extLst>
          </p:cNvPr>
          <p:cNvSpPr txBox="1"/>
          <p:nvPr/>
        </p:nvSpPr>
        <p:spPr>
          <a:xfrm>
            <a:off x="9323222" y="5467726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78F12D2-8BCB-40F1-BC50-EB34B070C172}"/>
              </a:ext>
            </a:extLst>
          </p:cNvPr>
          <p:cNvSpPr txBox="1"/>
          <p:nvPr/>
        </p:nvSpPr>
        <p:spPr>
          <a:xfrm>
            <a:off x="8853711" y="4564244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3431303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7CDE82B1-99C3-4CF1-98F8-5FDC28DC236E}"/>
              </a:ext>
            </a:extLst>
          </p:cNvPr>
          <p:cNvSpPr txBox="1">
            <a:spLocks/>
          </p:cNvSpPr>
          <p:nvPr/>
        </p:nvSpPr>
        <p:spPr>
          <a:xfrm>
            <a:off x="7893408" y="662276"/>
            <a:ext cx="4177207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domain code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2E8EE4"/>
                </a:solidFill>
              </a:rPr>
              <a:t>{ acceptance | unit tests } </a:t>
            </a:r>
            <a:endParaRPr lang="en-GB" sz="1600" dirty="0">
              <a:solidFill>
                <a:srgbClr val="2E8EE4"/>
              </a:solidFill>
            </a:endParaRP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7F7BCAFC-0F25-444C-9FC0-E1B5BE21A83B}"/>
              </a:ext>
            </a:extLst>
          </p:cNvPr>
          <p:cNvCxnSpPr>
            <a:cxnSpLocks/>
          </p:cNvCxnSpPr>
          <p:nvPr/>
        </p:nvCxnSpPr>
        <p:spPr>
          <a:xfrm rot="5400000">
            <a:off x="9935564" y="1951900"/>
            <a:ext cx="709233" cy="383072"/>
          </a:xfrm>
          <a:prstGeom prst="curvedConnector2">
            <a:avLst/>
          </a:prstGeom>
          <a:ln w="63500">
            <a:solidFill>
              <a:srgbClr val="2E8E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ctagon 39">
            <a:extLst>
              <a:ext uri="{FF2B5EF4-FFF2-40B4-BE49-F238E27FC236}">
                <a16:creationId xmlns:a16="http://schemas.microsoft.com/office/drawing/2014/main" id="{02114D7E-899D-4DDB-9C8F-6C55AC3421AA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E4EF6D25-0554-4242-A540-B9F7AA466E99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9913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330416" y="2087910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5B0B9A4-8D72-4C45-A420-AB9A593BE15B}"/>
              </a:ext>
            </a:extLst>
          </p:cNvPr>
          <p:cNvCxnSpPr>
            <a:cxnSpLocks/>
          </p:cNvCxnSpPr>
          <p:nvPr/>
        </p:nvCxnSpPr>
        <p:spPr>
          <a:xfrm>
            <a:off x="10355715" y="4487441"/>
            <a:ext cx="615626" cy="477273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0968ACC-2C73-4F22-B477-CFBB1D770031}"/>
              </a:ext>
            </a:extLst>
          </p:cNvPr>
          <p:cNvSpPr txBox="1"/>
          <p:nvPr/>
        </p:nvSpPr>
        <p:spPr>
          <a:xfrm>
            <a:off x="10603625" y="4523537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73" name="Octagon 72">
            <a:extLst>
              <a:ext uri="{FF2B5EF4-FFF2-40B4-BE49-F238E27FC236}">
                <a16:creationId xmlns:a16="http://schemas.microsoft.com/office/drawing/2014/main" id="{42E27EA9-09AE-4076-8A4E-9A7FAD56178C}"/>
              </a:ext>
            </a:extLst>
          </p:cNvPr>
          <p:cNvSpPr/>
          <p:nvPr/>
        </p:nvSpPr>
        <p:spPr>
          <a:xfrm>
            <a:off x="10945385" y="4921315"/>
            <a:ext cx="360050" cy="306470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9960056" y="4251625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7CDE82B1-99C3-4CF1-98F8-5FDC28DC236E}"/>
              </a:ext>
            </a:extLst>
          </p:cNvPr>
          <p:cNvSpPr txBox="1">
            <a:spLocks/>
          </p:cNvSpPr>
          <p:nvPr/>
        </p:nvSpPr>
        <p:spPr>
          <a:xfrm>
            <a:off x="7893408" y="662276"/>
            <a:ext cx="4177207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domain code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2E8EE4"/>
                </a:solidFill>
              </a:rPr>
              <a:t>{ acceptance | unit tests } </a:t>
            </a:r>
            <a:endParaRPr lang="en-GB" sz="1600" dirty="0">
              <a:solidFill>
                <a:srgbClr val="2E8EE4"/>
              </a:solidFill>
            </a:endParaRP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7F7BCAFC-0F25-444C-9FC0-E1B5BE21A83B}"/>
              </a:ext>
            </a:extLst>
          </p:cNvPr>
          <p:cNvCxnSpPr>
            <a:cxnSpLocks/>
          </p:cNvCxnSpPr>
          <p:nvPr/>
        </p:nvCxnSpPr>
        <p:spPr>
          <a:xfrm rot="5400000">
            <a:off x="9935564" y="1951900"/>
            <a:ext cx="709233" cy="383072"/>
          </a:xfrm>
          <a:prstGeom prst="curvedConnector2">
            <a:avLst/>
          </a:prstGeom>
          <a:ln w="63500">
            <a:solidFill>
              <a:srgbClr val="2E8E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3">
            <a:extLst>
              <a:ext uri="{FF2B5EF4-FFF2-40B4-BE49-F238E27FC236}">
                <a16:creationId xmlns:a16="http://schemas.microsoft.com/office/drawing/2014/main" id="{4700500C-59CC-498F-A9FC-FB6C022FC4D5}"/>
              </a:ext>
            </a:extLst>
          </p:cNvPr>
          <p:cNvSpPr txBox="1">
            <a:spLocks/>
          </p:cNvSpPr>
          <p:nvPr/>
        </p:nvSpPr>
        <p:spPr>
          <a:xfrm>
            <a:off x="3969357" y="4921315"/>
            <a:ext cx="5484646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infra code (i.e. Adapters)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C59400"/>
                </a:solidFill>
              </a:rPr>
              <a:t>contract (integration) tests</a:t>
            </a:r>
            <a:endParaRPr lang="en-GB" sz="1600" dirty="0">
              <a:solidFill>
                <a:srgbClr val="C59400"/>
              </a:solidFill>
            </a:endParaRPr>
          </a:p>
        </p:txBody>
      </p: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CF3DD1BC-E27A-4856-B04C-E7A654C85B26}"/>
              </a:ext>
            </a:extLst>
          </p:cNvPr>
          <p:cNvCxnSpPr>
            <a:cxnSpLocks/>
          </p:cNvCxnSpPr>
          <p:nvPr/>
        </p:nvCxnSpPr>
        <p:spPr>
          <a:xfrm rot="9720000" flipV="1">
            <a:off x="5251827" y="2908438"/>
            <a:ext cx="2354139" cy="1728000"/>
          </a:xfrm>
          <a:prstGeom prst="curvedConnector2">
            <a:avLst/>
          </a:prstGeom>
          <a:ln w="63500">
            <a:solidFill>
              <a:srgbClr val="C594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Curved 59">
            <a:extLst>
              <a:ext uri="{FF2B5EF4-FFF2-40B4-BE49-F238E27FC236}">
                <a16:creationId xmlns:a16="http://schemas.microsoft.com/office/drawing/2014/main" id="{539C3DC8-335F-4905-A210-6A2094F8083E}"/>
              </a:ext>
            </a:extLst>
          </p:cNvPr>
          <p:cNvCxnSpPr>
            <a:cxnSpLocks/>
          </p:cNvCxnSpPr>
          <p:nvPr/>
        </p:nvCxnSpPr>
        <p:spPr>
          <a:xfrm rot="7140000">
            <a:off x="9324777" y="4833337"/>
            <a:ext cx="709233" cy="252000"/>
          </a:xfrm>
          <a:prstGeom prst="curvedConnector2">
            <a:avLst/>
          </a:prstGeom>
          <a:ln w="63500">
            <a:solidFill>
              <a:srgbClr val="C594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ctagon 41">
            <a:extLst>
              <a:ext uri="{FF2B5EF4-FFF2-40B4-BE49-F238E27FC236}">
                <a16:creationId xmlns:a16="http://schemas.microsoft.com/office/drawing/2014/main" id="{718B2BCA-33B3-44F0-A7E6-62CAC62B5BE6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666C39D-C8C2-43DD-8FAB-D7EA1D732347}"/>
              </a:ext>
            </a:extLst>
          </p:cNvPr>
          <p:cNvSpPr/>
          <p:nvPr/>
        </p:nvSpPr>
        <p:spPr>
          <a:xfrm rot="18900000">
            <a:off x="7328554" y="2086802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  <a:alpha val="56000"/>
            </a:schemeClr>
          </a:solidFill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0F90847-F730-45F1-8670-DB6DDEAF3480}"/>
              </a:ext>
            </a:extLst>
          </p:cNvPr>
          <p:cNvSpPr/>
          <p:nvPr/>
        </p:nvSpPr>
        <p:spPr>
          <a:xfrm rot="18900000">
            <a:off x="9957789" y="4251624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  <a:alpha val="56000"/>
            </a:schemeClr>
          </a:solidFill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40" name="Title 3">
            <a:extLst>
              <a:ext uri="{FF2B5EF4-FFF2-40B4-BE49-F238E27FC236}">
                <a16:creationId xmlns:a16="http://schemas.microsoft.com/office/drawing/2014/main" id="{9258B1DD-B699-49C3-ABDD-67B66FAC00DC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3751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8D4592D0-D292-4CBF-B870-211641C0C4A2}"/>
              </a:ext>
            </a:extLst>
          </p:cNvPr>
          <p:cNvGrpSpPr/>
          <p:nvPr/>
        </p:nvGrpSpPr>
        <p:grpSpPr>
          <a:xfrm>
            <a:off x="3406543" y="3928520"/>
            <a:ext cx="8623846" cy="2744259"/>
            <a:chOff x="3406543" y="3928520"/>
            <a:chExt cx="8623846" cy="2744259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1179CB6-240B-4CE6-BA75-4B71CB892B7E}"/>
                </a:ext>
              </a:extLst>
            </p:cNvPr>
            <p:cNvGrpSpPr/>
            <p:nvPr/>
          </p:nvGrpSpPr>
          <p:grpSpPr>
            <a:xfrm>
              <a:off x="8523506" y="4242722"/>
              <a:ext cx="3506883" cy="2295312"/>
              <a:chOff x="8523506" y="4242722"/>
              <a:chExt cx="3506883" cy="2295312"/>
            </a:xfrm>
          </p:grpSpPr>
          <p:sp>
            <p:nvSpPr>
              <p:cNvPr id="96" name="Title 3">
                <a:extLst>
                  <a:ext uri="{FF2B5EF4-FFF2-40B4-BE49-F238E27FC236}">
                    <a16:creationId xmlns:a16="http://schemas.microsoft.com/office/drawing/2014/main" id="{C711A546-CD12-4ED7-8918-58EDAF5513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23506" y="4242722"/>
                <a:ext cx="3506883" cy="2295312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don’t write enough integration tests</a:t>
                </a:r>
              </a:p>
              <a:p>
                <a:endParaRPr lang="en-US" sz="2000" dirty="0">
                  <a:solidFill>
                    <a:schemeClr val="bg1"/>
                  </a:solidFill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Because they are slow to run &amp; boring </a:t>
                </a:r>
                <a:br>
                  <a:rPr lang="en-US" sz="2000" dirty="0">
                    <a:solidFill>
                      <a:schemeClr val="bg1"/>
                    </a:solidFill>
                  </a:rPr>
                </a:br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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0ED76CBE-367B-4F2D-979D-E7E55982023A}"/>
                  </a:ext>
                </a:extLst>
              </p:cNvPr>
              <p:cNvSpPr/>
              <p:nvPr/>
            </p:nvSpPr>
            <p:spPr>
              <a:xfrm>
                <a:off x="9030758" y="5897890"/>
                <a:ext cx="830195" cy="341571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BUGS</a:t>
                </a:r>
                <a:endPara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86A0BA11-9019-474C-8571-C5CB91B2B206}"/>
                </a:ext>
              </a:extLst>
            </p:cNvPr>
            <p:cNvGrpSpPr/>
            <p:nvPr/>
          </p:nvGrpSpPr>
          <p:grpSpPr>
            <a:xfrm>
              <a:off x="3406543" y="3928520"/>
              <a:ext cx="4820813" cy="2744259"/>
              <a:chOff x="3406543" y="3928520"/>
              <a:chExt cx="4820813" cy="2744259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6CCD406D-5C4A-4033-8238-C58FED01F03A}"/>
                  </a:ext>
                </a:extLst>
              </p:cNvPr>
              <p:cNvSpPr/>
              <p:nvPr/>
            </p:nvSpPr>
            <p:spPr>
              <a:xfrm>
                <a:off x="6012446" y="3928520"/>
                <a:ext cx="2214910" cy="1339326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09211" y="4185284"/>
                <a:ext cx="602224" cy="0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62435" y="4868426"/>
                <a:ext cx="1517477" cy="495306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3958406" y="5168005"/>
                <a:ext cx="646962" cy="586015"/>
                <a:chOff x="5983840" y="4820277"/>
                <a:chExt cx="963300" cy="872553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7" y="4820277"/>
                  <a:ext cx="653143" cy="544507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6ADC13B-7A11-49B5-903A-97C67E505B13}"/>
                  </a:ext>
                </a:extLst>
              </p:cNvPr>
              <p:cNvGrpSpPr/>
              <p:nvPr/>
            </p:nvGrpSpPr>
            <p:grpSpPr>
              <a:xfrm>
                <a:off x="6142450" y="4298014"/>
                <a:ext cx="1119685" cy="599157"/>
                <a:chOff x="6210605" y="4292772"/>
                <a:chExt cx="887039" cy="470903"/>
              </a:xfrm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CAF2441B-5EB8-4C1C-A0E5-E54C2CDD2A5E}"/>
                    </a:ext>
                  </a:extLst>
                </p:cNvPr>
                <p:cNvGrpSpPr/>
                <p:nvPr/>
              </p:nvGrpSpPr>
              <p:grpSpPr>
                <a:xfrm>
                  <a:off x="6210605" y="4292772"/>
                  <a:ext cx="857375" cy="470903"/>
                  <a:chOff x="6793875" y="5862572"/>
                  <a:chExt cx="632171" cy="347208"/>
                </a:xfrm>
              </p:grpSpPr>
              <p:sp>
                <p:nvSpPr>
                  <p:cNvPr id="86" name="Rectangle 85">
                    <a:extLst>
                      <a:ext uri="{FF2B5EF4-FFF2-40B4-BE49-F238E27FC236}">
                        <a16:creationId xmlns:a16="http://schemas.microsoft.com/office/drawing/2014/main" id="{5E2F3EBC-4009-4BC9-A7EF-DCFC04F8D003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834063" y="5862572"/>
                    <a:ext cx="591983" cy="347208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254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r>
                      <a:rPr lang="fr-FR" sz="900" b="1" dirty="0">
                        <a:solidFill>
                          <a:schemeClr val="tx1"/>
                        </a:solidFill>
                      </a:rPr>
                      <a:t>Right Adapter</a:t>
                    </a:r>
                    <a:endParaRPr lang="en-GB" sz="9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4491F876-C6B3-4758-9683-7309CF4D9E3D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793875" y="5881050"/>
                    <a:ext cx="591983" cy="241965"/>
                  </a:xfrm>
                  <a:prstGeom prst="rect">
                    <a:avLst/>
                  </a:prstGeom>
                  <a:solidFill>
                    <a:srgbClr val="BF9000">
                      <a:alpha val="63000"/>
                    </a:srgbClr>
                  </a:solidFill>
                  <a:ln w="25400">
                    <a:solidFill>
                      <a:srgbClr val="BF9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400" b="1" dirty="0">
                        <a:solidFill>
                          <a:schemeClr val="bg1"/>
                        </a:solidFill>
                        <a:latin typeface="Alte Haas Grotesk" panose="02000503000000020004" pitchFamily="2" charset="0"/>
                      </a:rPr>
                      <a:t>80%</a:t>
                    </a:r>
                    <a:endParaRPr lang="en-GB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endParaRPr>
                  </a:p>
                </p:txBody>
              </p:sp>
            </p:grp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A7BC1DA6-93D6-4F8B-B919-F4F131372FB3}"/>
                    </a:ext>
                  </a:extLst>
                </p:cNvPr>
                <p:cNvSpPr/>
                <p:nvPr/>
              </p:nvSpPr>
              <p:spPr>
                <a:xfrm rot="18900000">
                  <a:off x="6850457" y="4409372"/>
                  <a:ext cx="247187" cy="96813"/>
                </a:xfrm>
                <a:prstGeom prst="rect">
                  <a:avLst/>
                </a:prstGeom>
                <a:solidFill>
                  <a:srgbClr val="C00000"/>
                </a:solidFill>
                <a:ln w="254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tIns="36000" rIns="36000" bIns="36000" rtlCol="0" anchor="ctr"/>
                <a:lstStyle/>
                <a:p>
                  <a:pPr algn="ctr"/>
                  <a:r>
                    <a:rPr lang="fr-FR" sz="6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BUG</a:t>
                  </a:r>
                  <a:endParaRPr lang="en-GB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7177846" y="3987291"/>
                <a:ext cx="61186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7679448" y="4142956"/>
                <a:ext cx="435669" cy="370836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0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10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C7FDEB85-8308-4902-8597-0771BAE179B2}"/>
                  </a:ext>
                </a:extLst>
              </p:cNvPr>
              <p:cNvGrpSpPr/>
              <p:nvPr/>
            </p:nvGrpSpPr>
            <p:grpSpPr>
              <a:xfrm>
                <a:off x="6012445" y="5699844"/>
                <a:ext cx="2214910" cy="972935"/>
                <a:chOff x="6096385" y="5426027"/>
                <a:chExt cx="2130970" cy="972935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E5EDA76A-A609-400D-AE0E-527AA364C88C}"/>
                    </a:ext>
                  </a:extLst>
                </p:cNvPr>
                <p:cNvSpPr/>
                <p:nvPr/>
              </p:nvSpPr>
              <p:spPr>
                <a:xfrm>
                  <a:off x="6096385" y="5426027"/>
                  <a:ext cx="2130970" cy="972935"/>
                </a:xfrm>
                <a:prstGeom prst="rect">
                  <a:avLst/>
                </a:prstGeom>
                <a:solidFill>
                  <a:schemeClr val="tx1">
                    <a:alpha val="31000"/>
                  </a:schemeClr>
                </a:solidFill>
                <a:ln>
                  <a:solidFill>
                    <a:srgbClr val="C594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471B49C-CEE9-481E-94EE-8462397759CD}"/>
                    </a:ext>
                  </a:extLst>
                </p:cNvPr>
                <p:cNvGrpSpPr/>
                <p:nvPr/>
              </p:nvGrpSpPr>
              <p:grpSpPr>
                <a:xfrm>
                  <a:off x="6303461" y="5584869"/>
                  <a:ext cx="659592" cy="785015"/>
                  <a:chOff x="6691182" y="5115414"/>
                  <a:chExt cx="659592" cy="785015"/>
                </a:xfrm>
              </p:grpSpPr>
              <p:sp>
                <p:nvSpPr>
                  <p:cNvPr id="81" name="Right Brace 80">
                    <a:extLst>
                      <a:ext uri="{FF2B5EF4-FFF2-40B4-BE49-F238E27FC236}">
                        <a16:creationId xmlns:a16="http://schemas.microsoft.com/office/drawing/2014/main" id="{45AC5DFE-22C2-4C69-A051-3AE820E11F5C}"/>
                      </a:ext>
                    </a:extLst>
                  </p:cNvPr>
                  <p:cNvSpPr/>
                  <p:nvPr/>
                </p:nvSpPr>
                <p:spPr>
                  <a:xfrm rot="13371144">
                    <a:off x="6691182" y="5115414"/>
                    <a:ext cx="566994" cy="567988"/>
                  </a:xfrm>
                  <a:prstGeom prst="rightBrace">
                    <a:avLst>
                      <a:gd name="adj1" fmla="val 8333"/>
                      <a:gd name="adj2" fmla="val 55289"/>
                    </a:avLst>
                  </a:prstGeom>
                  <a:ln w="3492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9" name="TextBox 98">
                    <a:extLst>
                      <a:ext uri="{FF2B5EF4-FFF2-40B4-BE49-F238E27FC236}">
                        <a16:creationId xmlns:a16="http://schemas.microsoft.com/office/drawing/2014/main" id="{083A5C5D-D035-4BF2-AE40-0888CE8F15D3}"/>
                      </a:ext>
                    </a:extLst>
                  </p:cNvPr>
                  <p:cNvSpPr txBox="1"/>
                  <p:nvPr/>
                </p:nvSpPr>
                <p:spPr>
                  <a:xfrm rot="18780000">
                    <a:off x="6859996" y="5409652"/>
                    <a:ext cx="643001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1600" b="1" cap="all" dirty="0">
                        <a:solidFill>
                          <a:schemeClr val="bg1"/>
                        </a:solidFill>
                      </a:rPr>
                      <a:t>Stub</a:t>
                    </a:r>
                    <a:endParaRPr lang="en-GB" sz="1600" b="1" cap="all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B0109084-3E7C-4D99-B761-DD9F9F0815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2435" y="5481376"/>
                <a:ext cx="1604524" cy="643094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itle 3">
                <a:extLst>
                  <a:ext uri="{FF2B5EF4-FFF2-40B4-BE49-F238E27FC236}">
                    <a16:creationId xmlns:a16="http://schemas.microsoft.com/office/drawing/2014/main" id="{1161FCCF-007E-4D83-8AE3-B8100AD832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59340" y="5363732"/>
                <a:ext cx="775634" cy="399779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 fontScale="77500" lnSpcReduction="2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3600" dirty="0">
                    <a:solidFill>
                      <a:srgbClr val="C59400"/>
                    </a:solidFill>
                    <a:sym typeface="Wingdings" panose="05000000000000000000" pitchFamily="2" charset="2"/>
                  </a:rPr>
                  <a:t></a:t>
                </a:r>
                <a:endParaRPr lang="en-GB" sz="2400" dirty="0">
                  <a:solidFill>
                    <a:srgbClr val="C59400"/>
                  </a:solidFill>
                </a:endParaRP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F2E34344-688F-4429-96E9-CB6D853DEDC7}"/>
                  </a:ext>
                </a:extLst>
              </p:cNvPr>
              <p:cNvSpPr txBox="1"/>
              <p:nvPr/>
            </p:nvSpPr>
            <p:spPr>
              <a:xfrm>
                <a:off x="3406543" y="5813358"/>
                <a:ext cx="16504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cap="all" dirty="0" err="1">
                    <a:solidFill>
                      <a:srgbClr val="C59400"/>
                    </a:solidFill>
                  </a:rPr>
                  <a:t>Contract</a:t>
                </a:r>
                <a:r>
                  <a:rPr lang="fr-FR" sz="1600" b="1" cap="all" dirty="0">
                    <a:solidFill>
                      <a:srgbClr val="C59400"/>
                    </a:solidFill>
                  </a:rPr>
                  <a:t> tests</a:t>
                </a:r>
                <a:endParaRPr lang="en-GB" sz="1600" b="1" cap="all" dirty="0">
                  <a:solidFill>
                    <a:srgbClr val="C59400"/>
                  </a:solidFill>
                </a:endParaRPr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Domain-Driven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58929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0373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</p:spTree>
    <p:extLst>
      <p:ext uri="{BB962C8B-B14F-4D97-AF65-F5344CB8AC3E}">
        <p14:creationId xmlns:p14="http://schemas.microsoft.com/office/powerpoint/2010/main" val="18133415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7214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618" y="5067808"/>
            <a:ext cx="9675829" cy="1561000"/>
          </a:xfrm>
        </p:spPr>
        <p:txBody>
          <a:bodyPr anchor="t"/>
          <a:lstStyle/>
          <a:p>
            <a:r>
              <a:rPr lang="en-GB" dirty="0"/>
              <a:t>Outside-in Diamond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B22A6-505D-4E3F-9820-2486B66B0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620" y="5067808"/>
            <a:ext cx="910390" cy="91039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A464568-489B-4A5F-B1DE-BA6169E3744A}"/>
              </a:ext>
            </a:extLst>
          </p:cNvPr>
          <p:cNvGrpSpPr/>
          <p:nvPr/>
        </p:nvGrpSpPr>
        <p:grpSpPr>
          <a:xfrm>
            <a:off x="1186648" y="1665840"/>
            <a:ext cx="5722151" cy="3300369"/>
            <a:chOff x="1186648" y="1665840"/>
            <a:chExt cx="5722151" cy="330036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576A482-16C4-4D14-ABF3-35F11F86211A}"/>
                </a:ext>
              </a:extLst>
            </p:cNvPr>
            <p:cNvSpPr txBox="1"/>
            <p:nvPr/>
          </p:nvSpPr>
          <p:spPr>
            <a:xfrm>
              <a:off x="1186648" y="1665840"/>
              <a:ext cx="57221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DK More Or Less" pitchFamily="50" charset="0"/>
                </a:rPr>
                <a:t>Born from observing the behavior of people around us (over and over and over again)</a:t>
              </a:r>
              <a:endParaRPr lang="en-GB" sz="2400" dirty="0">
                <a:solidFill>
                  <a:schemeClr val="bg1"/>
                </a:solidFill>
                <a:latin typeface="DK More Or Less" pitchFamily="50" charset="0"/>
              </a:endParaRPr>
            </a:p>
          </p:txBody>
        </p:sp>
        <p:cxnSp>
          <p:nvCxnSpPr>
            <p:cNvPr id="6" name="Connector: Curved 5">
              <a:extLst>
                <a:ext uri="{FF2B5EF4-FFF2-40B4-BE49-F238E27FC236}">
                  <a16:creationId xmlns:a16="http://schemas.microsoft.com/office/drawing/2014/main" id="{C0532FD3-EDF0-453E-9897-90945C9308FA}"/>
                </a:ext>
              </a:extLst>
            </p:cNvPr>
            <p:cNvCxnSpPr>
              <a:cxnSpLocks/>
            </p:cNvCxnSpPr>
            <p:nvPr/>
          </p:nvCxnSpPr>
          <p:spPr>
            <a:xfrm>
              <a:off x="2266463" y="2680678"/>
              <a:ext cx="2398225" cy="2285531"/>
            </a:xfrm>
            <a:prstGeom prst="curvedConnector2">
              <a:avLst/>
            </a:prstGeom>
            <a:ln w="34925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647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082833DD-AD8A-44FB-9DD1-0B1D995C1AE3}"/>
              </a:ext>
            </a:extLst>
          </p:cNvPr>
          <p:cNvSpPr/>
          <p:nvPr/>
        </p:nvSpPr>
        <p:spPr>
          <a:xfrm>
            <a:off x="4363965" y="-1"/>
            <a:ext cx="7809593" cy="175065"/>
          </a:xfrm>
          <a:prstGeom prst="triangle">
            <a:avLst>
              <a:gd name="adj" fmla="val 84553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9F5850A-0D96-4B08-A418-2485E651E750}"/>
              </a:ext>
            </a:extLst>
          </p:cNvPr>
          <p:cNvSpPr/>
          <p:nvPr/>
        </p:nvSpPr>
        <p:spPr>
          <a:xfrm rot="10800000">
            <a:off x="4281564" y="5655994"/>
            <a:ext cx="1027641" cy="334726"/>
          </a:xfrm>
          <a:prstGeom prst="triangle">
            <a:avLst>
              <a:gd name="adj" fmla="val 43912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row: Pentagon 55">
            <a:extLst>
              <a:ext uri="{FF2B5EF4-FFF2-40B4-BE49-F238E27FC236}">
                <a16:creationId xmlns:a16="http://schemas.microsoft.com/office/drawing/2014/main" id="{FB5ED179-6DC0-4D18-B19E-08D0E451037B}"/>
              </a:ext>
            </a:extLst>
          </p:cNvPr>
          <p:cNvSpPr/>
          <p:nvPr/>
        </p:nvSpPr>
        <p:spPr>
          <a:xfrm>
            <a:off x="4352411" y="168524"/>
            <a:ext cx="7256310" cy="83772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90302C7E-F390-40F7-9DD0-8F2676F58BE8}"/>
              </a:ext>
            </a:extLst>
          </p:cNvPr>
          <p:cNvSpPr/>
          <p:nvPr/>
        </p:nvSpPr>
        <p:spPr>
          <a:xfrm>
            <a:off x="4615650" y="1025990"/>
            <a:ext cx="7256310" cy="728077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Pentagon 51">
            <a:extLst>
              <a:ext uri="{FF2B5EF4-FFF2-40B4-BE49-F238E27FC236}">
                <a16:creationId xmlns:a16="http://schemas.microsoft.com/office/drawing/2014/main" id="{98C7FA10-904F-4318-9252-B1DDCE0C3A16}"/>
              </a:ext>
            </a:extLst>
          </p:cNvPr>
          <p:cNvSpPr/>
          <p:nvPr/>
        </p:nvSpPr>
        <p:spPr>
          <a:xfrm>
            <a:off x="4285561" y="4640040"/>
            <a:ext cx="5457507" cy="1021541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64F7A167-F6C0-4F96-AC15-53E05271C3BD}"/>
              </a:ext>
            </a:extLst>
          </p:cNvPr>
          <p:cNvSpPr/>
          <p:nvPr/>
        </p:nvSpPr>
        <p:spPr>
          <a:xfrm>
            <a:off x="5157802" y="1810568"/>
            <a:ext cx="5502177" cy="275938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20066B0B-E133-46A0-97E1-551F4370115B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C191D2-6CBA-4FF3-985D-236E02774F51}"/>
              </a:ext>
            </a:extLst>
          </p:cNvPr>
          <p:cNvSpPr txBox="1"/>
          <p:nvPr/>
        </p:nvSpPr>
        <p:spPr>
          <a:xfrm>
            <a:off x="7890485" y="2057403"/>
            <a:ext cx="4302053" cy="2284726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000" cap="all" dirty="0">
                <a:solidFill>
                  <a:schemeClr val="tx1"/>
                </a:solidFill>
              </a:rPr>
              <a:t>It all starts here…</a:t>
            </a:r>
          </a:p>
          <a:p>
            <a:r>
              <a:rPr lang="en-GB" sz="1000" cap="all" dirty="0"/>
              <a:t>Outside-in TDD</a:t>
            </a:r>
          </a:p>
          <a:p>
            <a:r>
              <a:rPr lang="en-GB" sz="1000" cap="all" dirty="0"/>
              <a:t>Behavioural &amp; Domain-Driven</a:t>
            </a:r>
          </a:p>
          <a:p>
            <a:r>
              <a:rPr lang="en-GB" sz="1000" cap="all" dirty="0"/>
              <a:t>Bloody Fast</a:t>
            </a:r>
          </a:p>
          <a:p>
            <a:r>
              <a:rPr lang="en-GB" sz="1000" cap="all" dirty="0"/>
              <a:t>Autonomous &amp; Concise </a:t>
            </a:r>
            <a:br>
              <a:rPr lang="en-GB" sz="1000" cap="all" dirty="0"/>
            </a:br>
            <a:r>
              <a:rPr lang="en-GB" sz="1000" cap="all" dirty="0"/>
              <a:t>(builders &amp; Fuzzers to setup)</a:t>
            </a:r>
          </a:p>
          <a:p>
            <a:r>
              <a:rPr lang="en-GB" sz="1000" strike="sngStrike" cap="all" dirty="0"/>
              <a:t>NO I/O</a:t>
            </a:r>
            <a:r>
              <a:rPr lang="en-GB" sz="1000" cap="all" dirty="0"/>
              <a:t> </a:t>
            </a:r>
            <a:r>
              <a:rPr lang="en-GB" sz="1000" cap="all" dirty="0">
                <a:sym typeface="Wingdings" panose="05000000000000000000" pitchFamily="2" charset="2"/>
              </a:rPr>
              <a:t> “last miles” stubs</a:t>
            </a:r>
            <a:endParaRPr lang="en-GB" sz="1000" cap="all" dirty="0"/>
          </a:p>
          <a:p>
            <a:r>
              <a:rPr lang="en-GB" sz="1000" cap="all" dirty="0"/>
              <a:t>Deterministic &amp; Isolated</a:t>
            </a:r>
          </a:p>
          <a:p>
            <a:r>
              <a:rPr lang="en-GB" sz="1000" cap="all" dirty="0"/>
              <a:t>The outer loop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E794424-A177-41A7-B169-58EEE9058656}"/>
              </a:ext>
            </a:extLst>
          </p:cNvPr>
          <p:cNvSpPr txBox="1"/>
          <p:nvPr/>
        </p:nvSpPr>
        <p:spPr>
          <a:xfrm>
            <a:off x="8517269" y="4712998"/>
            <a:ext cx="3675269" cy="1093104"/>
          </a:xfrm>
          <a:prstGeom prst="rect">
            <a:avLst/>
          </a:prstGeom>
          <a:noFill/>
        </p:spPr>
        <p:txBody>
          <a:bodyPr wrap="square" rtlCol="0" anchor="ctr">
            <a:normAutofit lnSpcReduction="10000"/>
          </a:bodyPr>
          <a:lstStyle/>
          <a:p>
            <a:pPr algn="r">
              <a:spcAft>
                <a:spcPts val="600"/>
              </a:spcAft>
            </a:pPr>
            <a:r>
              <a:rPr lang="en-GB" sz="1000" b="1" cap="all" dirty="0">
                <a:latin typeface="Alte Haas Grotesk" panose="02000503000000020004" pitchFamily="2" charset="0"/>
              </a:rPr>
              <a:t>For complex parts only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Behavioural &amp; Domain-Driven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Bloody Fast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Deterministic &amp; Isolated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The inner (optional) loop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F73F57-C17B-41BB-9F19-7307245EF6EA}"/>
              </a:ext>
            </a:extLst>
          </p:cNvPr>
          <p:cNvSpPr txBox="1"/>
          <p:nvPr/>
        </p:nvSpPr>
        <p:spPr>
          <a:xfrm>
            <a:off x="8929660" y="1086906"/>
            <a:ext cx="3262878" cy="611821"/>
          </a:xfrm>
          <a:prstGeom prst="rect">
            <a:avLst/>
          </a:prstGeom>
          <a:noFill/>
        </p:spPr>
        <p:txBody>
          <a:bodyPr wrap="square" rtlCol="0" anchor="ctr">
            <a:normAutofit fontScale="92500"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900" cap="all" dirty="0">
                <a:solidFill>
                  <a:schemeClr val="tx1"/>
                </a:solidFill>
              </a:rPr>
              <a:t>Are we still compliant with…?</a:t>
            </a:r>
          </a:p>
          <a:p>
            <a:r>
              <a:rPr lang="en-US" sz="900" cap="all" dirty="0"/>
              <a:t>Some real systems involved</a:t>
            </a:r>
          </a:p>
          <a:p>
            <a:r>
              <a:rPr lang="en-US" sz="900" cap="all" dirty="0"/>
              <a:t>Ensure that Stubs </a:t>
            </a:r>
            <a:r>
              <a:rPr lang="en-US" sz="900" cap="all" dirty="0">
                <a:sym typeface="Wingdings" panose="05000000000000000000" pitchFamily="2" charset="2"/>
              </a:rPr>
              <a:t></a:t>
            </a:r>
            <a:r>
              <a:rPr lang="en-US" sz="900" cap="all" dirty="0"/>
              <a:t> Real systems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DEA4B75-5D4E-4B52-91A8-CD8394C34CF6}"/>
              </a:ext>
            </a:extLst>
          </p:cNvPr>
          <p:cNvSpPr txBox="1"/>
          <p:nvPr/>
        </p:nvSpPr>
        <p:spPr>
          <a:xfrm>
            <a:off x="10133020" y="212037"/>
            <a:ext cx="2063935" cy="74297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800" cap="all" dirty="0">
                <a:solidFill>
                  <a:schemeClr val="tx1"/>
                </a:solidFill>
              </a:rPr>
              <a:t>Checking In real life…</a:t>
            </a:r>
          </a:p>
          <a:p>
            <a:r>
              <a:rPr lang="en-US" sz="800" cap="all" dirty="0"/>
              <a:t>All real systems involved</a:t>
            </a:r>
            <a:br>
              <a:rPr lang="en-US" sz="800" cap="all" dirty="0"/>
            </a:br>
            <a:br>
              <a:rPr lang="en-US" sz="800" cap="all" dirty="0"/>
            </a:br>
            <a:r>
              <a:rPr lang="en-US" sz="800" cap="all" dirty="0"/>
              <a:t>May be Manual sometimes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ED190CC-5098-44DF-AF4F-DCE5AAC43ADA}"/>
              </a:ext>
            </a:extLst>
          </p:cNvPr>
          <p:cNvCxnSpPr>
            <a:cxnSpLocks/>
          </p:cNvCxnSpPr>
          <p:nvPr/>
        </p:nvCxnSpPr>
        <p:spPr>
          <a:xfrm>
            <a:off x="5512261" y="4601156"/>
            <a:ext cx="685118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D00FD95-94F1-42B0-960F-D81CC136EB3F}"/>
              </a:ext>
            </a:extLst>
          </p:cNvPr>
          <p:cNvCxnSpPr>
            <a:cxnSpLocks/>
          </p:cNvCxnSpPr>
          <p:nvPr/>
        </p:nvCxnSpPr>
        <p:spPr>
          <a:xfrm>
            <a:off x="8302301" y="1807400"/>
            <a:ext cx="411829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D19116E-E0F1-48FD-8FFD-BF2FA9E9D84D}"/>
              </a:ext>
            </a:extLst>
          </p:cNvPr>
          <p:cNvCxnSpPr>
            <a:cxnSpLocks/>
          </p:cNvCxnSpPr>
          <p:nvPr/>
        </p:nvCxnSpPr>
        <p:spPr>
          <a:xfrm>
            <a:off x="8287012" y="975065"/>
            <a:ext cx="4190738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7BBC72F-3EA1-4D41-BD07-DCF56FF0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0372228" y="2138146"/>
            <a:ext cx="216036" cy="273948"/>
          </a:xfrm>
          <a:prstGeom prst="rect">
            <a:avLst/>
          </a:prstGeom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749C7C53-FB20-4F54-ACC0-2D38CF354911}"/>
              </a:ext>
            </a:extLst>
          </p:cNvPr>
          <p:cNvSpPr/>
          <p:nvPr/>
        </p:nvSpPr>
        <p:spPr>
          <a:xfrm>
            <a:off x="1003047" y="219606"/>
            <a:ext cx="2130201" cy="574837"/>
          </a:xfrm>
          <a:prstGeom prst="curved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FA7AC0A-A7F7-48DC-8322-8BFCFDEF8C65}"/>
              </a:ext>
            </a:extLst>
          </p:cNvPr>
          <p:cNvGrpSpPr/>
          <p:nvPr/>
        </p:nvGrpSpPr>
        <p:grpSpPr>
          <a:xfrm>
            <a:off x="2196230" y="167348"/>
            <a:ext cx="10483450" cy="5490088"/>
            <a:chOff x="2196230" y="167348"/>
            <a:chExt cx="10483450" cy="549008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5DCAAC5-5393-4E21-94B8-B994E272AAB9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CEE7483-493D-4D0B-A673-70DCD94C7F56}"/>
                </a:ext>
              </a:extLst>
            </p:cNvPr>
            <p:cNvSpPr txBox="1"/>
            <p:nvPr/>
          </p:nvSpPr>
          <p:spPr>
            <a:xfrm>
              <a:off x="2196230" y="26272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1C587DE-C272-460D-A633-383240641EC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629DE1F8-0B24-4BCB-BC13-7A5965481DEA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5C74FBA-5857-47CD-A1AB-DC115FAADB05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6A3C7062-BEBC-485A-99CC-BB9434F0BE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084A09AC-B8BD-4293-BDAF-1361787EB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B7E1689-99A0-4AE0-B54E-F3574166211B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28ECB0E-B585-42D0-AA6F-0E457D1D7A89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53D2001-0389-4CD8-B948-36A2C11A5E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B5E459-2823-408C-A83E-28553A52C3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B0BA09A-F119-4342-9081-6DBBF1CB8954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F72A0D1-D099-4018-9ADE-AC4FA434BF58}"/>
              </a:ext>
            </a:extLst>
          </p:cNvPr>
          <p:cNvGrpSpPr/>
          <p:nvPr/>
        </p:nvGrpSpPr>
        <p:grpSpPr>
          <a:xfrm>
            <a:off x="553361" y="258183"/>
            <a:ext cx="984420" cy="658404"/>
            <a:chOff x="174299" y="509897"/>
            <a:chExt cx="984420" cy="658404"/>
          </a:xfrm>
          <a:solidFill>
            <a:schemeClr val="bg1"/>
          </a:solidFill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B16F5DD-014B-4E86-9DE5-1D25053D0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</a:blip>
            <a:stretch>
              <a:fillRect/>
            </a:stretch>
          </p:blipFill>
          <p:spPr>
            <a:xfrm>
              <a:off x="213524" y="509897"/>
              <a:ext cx="945195" cy="481552"/>
            </a:xfrm>
            <a:prstGeom prst="rect">
              <a:avLst/>
            </a:prstGeom>
            <a:grpFill/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B9D8247-CF2B-4EE2-8682-3AE5B1710B57}"/>
                </a:ext>
              </a:extLst>
            </p:cNvPr>
            <p:cNvSpPr txBox="1"/>
            <p:nvPr/>
          </p:nvSpPr>
          <p:spPr>
            <a:xfrm>
              <a:off x="174299" y="937469"/>
              <a:ext cx="984101" cy="2308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cap="all" dirty="0"/>
                <a:t>From this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2C29DE3-0876-4439-9691-3F7AD5A5DB53}"/>
              </a:ext>
            </a:extLst>
          </p:cNvPr>
          <p:cNvSpPr txBox="1"/>
          <p:nvPr/>
        </p:nvSpPr>
        <p:spPr>
          <a:xfrm>
            <a:off x="1650318" y="349830"/>
            <a:ext cx="12817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cap="all" dirty="0"/>
              <a:t>To this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7F3CD85-B155-4DB1-B743-D16B608EEF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364666" y="1645940"/>
            <a:ext cx="526862" cy="607179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890269B5-AB38-4637-9387-1B2E7DABB68F}"/>
              </a:ext>
            </a:extLst>
          </p:cNvPr>
          <p:cNvSpPr txBox="1"/>
          <p:nvPr/>
        </p:nvSpPr>
        <p:spPr>
          <a:xfrm>
            <a:off x="1145689" y="2216749"/>
            <a:ext cx="94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Start</a:t>
            </a:r>
            <a:b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</a:br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Here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BCB4889-1059-4E49-BCED-924D60FDCAB9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</p:spTree>
    <p:extLst>
      <p:ext uri="{BB962C8B-B14F-4D97-AF65-F5344CB8AC3E}">
        <p14:creationId xmlns:p14="http://schemas.microsoft.com/office/powerpoint/2010/main" val="15357030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04F96C86-E2BD-442C-90E2-3DF0467FF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2340AED3-61B4-4762-B21A-2802EB1E0736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12F3223-64B5-4C10-BC00-14BBD0F2F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17" r="12234"/>
          <a:stretch/>
        </p:blipFill>
        <p:spPr>
          <a:xfrm>
            <a:off x="338322" y="4382258"/>
            <a:ext cx="4045570" cy="1955164"/>
          </a:xfrm>
          <a:prstGeom prst="rect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1964EB-962C-4D62-82C6-A23559D38030}"/>
              </a:ext>
            </a:extLst>
          </p:cNvPr>
          <p:cNvCxnSpPr>
            <a:cxnSpLocks/>
          </p:cNvCxnSpPr>
          <p:nvPr/>
        </p:nvCxnSpPr>
        <p:spPr>
          <a:xfrm flipV="1">
            <a:off x="3321492" y="1360227"/>
            <a:ext cx="718245" cy="163793"/>
          </a:xfrm>
          <a:prstGeom prst="straightConnector1">
            <a:avLst/>
          </a:prstGeom>
          <a:ln w="22225">
            <a:solidFill>
              <a:srgbClr val="6A8E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768DE1-C001-4F89-BC40-BA324CEA3DCC}"/>
              </a:ext>
            </a:extLst>
          </p:cNvPr>
          <p:cNvCxnSpPr>
            <a:cxnSpLocks/>
          </p:cNvCxnSpPr>
          <p:nvPr/>
        </p:nvCxnSpPr>
        <p:spPr>
          <a:xfrm flipH="1">
            <a:off x="1069009" y="3459480"/>
            <a:ext cx="486421" cy="825390"/>
          </a:xfrm>
          <a:prstGeom prst="straightConnector1">
            <a:avLst/>
          </a:prstGeom>
          <a:ln w="22225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5840655" y="4458275"/>
            <a:ext cx="6120302" cy="15120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Can you Give me </a:t>
            </a:r>
            <a:b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an example?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B46D5E-0D08-4E1D-943C-4F2521D446BB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A63B0-6EDC-48A0-A09A-873F290ABE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3" r="4943"/>
          <a:stretch/>
        </p:blipFill>
        <p:spPr>
          <a:xfrm>
            <a:off x="4128642" y="200580"/>
            <a:ext cx="7782644" cy="4369707"/>
          </a:xfrm>
          <a:prstGeom prst="rect">
            <a:avLst/>
          </a:prstGeom>
          <a:ln w="19050">
            <a:solidFill>
              <a:srgbClr val="6A8ED0"/>
            </a:solidFill>
          </a:ln>
        </p:spPr>
      </p:pic>
    </p:spTree>
    <p:extLst>
      <p:ext uri="{BB962C8B-B14F-4D97-AF65-F5344CB8AC3E}">
        <p14:creationId xmlns:p14="http://schemas.microsoft.com/office/powerpoint/2010/main" val="23084686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-226088" y="5997525"/>
            <a:ext cx="12524723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E392D2-CD53-4F96-A5A0-4C04D75E9B6A}"/>
              </a:ext>
            </a:extLst>
          </p:cNvPr>
          <p:cNvSpPr/>
          <p:nvPr/>
        </p:nvSpPr>
        <p:spPr>
          <a:xfrm>
            <a:off x="-105508" y="-71432"/>
            <a:ext cx="12355193" cy="60762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F91708C-8799-4976-BFC2-FFFB59FA87E7}"/>
              </a:ext>
            </a:extLst>
          </p:cNvPr>
          <p:cNvSpPr/>
          <p:nvPr/>
        </p:nvSpPr>
        <p:spPr>
          <a:xfrm flipV="1">
            <a:off x="-78158" y="0"/>
            <a:ext cx="6862148" cy="70701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10039034" y="181167"/>
            <a:ext cx="1758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577780" y="5996936"/>
            <a:ext cx="11868215" cy="7931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108D7C8-4950-47BE-BD61-EF3D0BF2B5A2}"/>
              </a:ext>
            </a:extLst>
          </p:cNvPr>
          <p:cNvSpPr txBox="1"/>
          <p:nvPr/>
        </p:nvSpPr>
        <p:spPr>
          <a:xfrm>
            <a:off x="5691023" y="74210"/>
            <a:ext cx="4207296" cy="155784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What you test is what you ship…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No more bad surprises in situation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</a:rPr>
              <a:t>&gt;&gt; everything is tested assembled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no more code plumbing leaks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cap="all" dirty="0">
                <a:latin typeface="Chantilly-Light" pitchFamily="2" charset="0"/>
              </a:rPr>
              <a:t>&gt;&gt;</a:t>
            </a:r>
            <a:r>
              <a:rPr lang="en-GB" sz="900" b="0" cap="all" dirty="0">
                <a:latin typeface="Chantilly-Light" pitchFamily="2" charset="0"/>
              </a:rPr>
              <a:t> Our Acceptance tests cover everything (but I/O)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complementary contract (integration) tests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A </a:t>
            </a:r>
            <a:r>
              <a:rPr lang="en-US" sz="900" b="0" cap="all" dirty="0">
                <a:latin typeface="Chantilly-Light" pitchFamily="2" charset="0"/>
              </a:rPr>
              <a:t>guarantee that the stubs we use to speed our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Acceptance tests are faithful to reality</a:t>
            </a:r>
            <a:endParaRPr lang="en-GB" sz="900" b="0" cap="all" dirty="0">
              <a:latin typeface="Chantilly-Light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008EB9A-9AD4-4711-B3CB-884DB4B5CA4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51B08B6-DB85-4AB9-B6D3-EAC4F3A302B3}"/>
              </a:ext>
            </a:extLst>
          </p:cNvPr>
          <p:cNvSpPr txBox="1"/>
          <p:nvPr/>
        </p:nvSpPr>
        <p:spPr>
          <a:xfrm>
            <a:off x="9342013" y="958000"/>
            <a:ext cx="2673470" cy="151024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100" cap="all" dirty="0">
                <a:solidFill>
                  <a:schemeClr val="tx1"/>
                </a:solidFill>
              </a:rPr>
              <a:t>Easier for Junior DEVs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They are More focused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on the system behaviors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&gt;&gt; it Enforces Yagni</a:t>
            </a:r>
          </a:p>
          <a:p>
            <a:r>
              <a:rPr lang="en-US" sz="900" b="0" cap="all" dirty="0">
                <a:latin typeface="Chantilly-Light" pitchFamily="2" charset="0"/>
              </a:rPr>
              <a:t>They code less fragile tests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(no more implementation tests)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it </a:t>
            </a:r>
            <a:r>
              <a:rPr lang="en-US" sz="900" b="0" cap="all" dirty="0">
                <a:latin typeface="Chantilly-Light" pitchFamily="2" charset="0"/>
              </a:rPr>
              <a:t>Eases merciless Refactoring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3CF5FE-47C3-450A-BBC5-DE96AE5D4889}"/>
              </a:ext>
            </a:extLst>
          </p:cNvPr>
          <p:cNvGrpSpPr/>
          <p:nvPr/>
        </p:nvGrpSpPr>
        <p:grpSpPr>
          <a:xfrm>
            <a:off x="2328372" y="1544312"/>
            <a:ext cx="5644324" cy="3753205"/>
            <a:chOff x="1957411" y="1842942"/>
            <a:chExt cx="5644324" cy="37532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90CFF8-D689-4191-8285-C10578B3834A}"/>
                </a:ext>
              </a:extLst>
            </p:cNvPr>
            <p:cNvSpPr txBox="1"/>
            <p:nvPr/>
          </p:nvSpPr>
          <p:spPr>
            <a:xfrm>
              <a:off x="4531572" y="1842942"/>
              <a:ext cx="19093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How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C809DC-5124-4F4B-80FA-8DFF13345C02}"/>
                </a:ext>
              </a:extLst>
            </p:cNvPr>
            <p:cNvSpPr txBox="1"/>
            <p:nvPr/>
          </p:nvSpPr>
          <p:spPr>
            <a:xfrm>
              <a:off x="1957411" y="4160147"/>
              <a:ext cx="3067523" cy="143600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r>
                <a:rPr lang="en-GB" sz="1100" cap="all" dirty="0">
                  <a:solidFill>
                    <a:schemeClr val="tx1"/>
                  </a:solidFill>
                </a:rPr>
                <a:t>Friendly patterns &amp; tools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DDD &amp; Hexagonal architecture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Builders &amp; Fuzzers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for acceptance tests setup 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live-testing tools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00B353D-5799-4E3E-9B2A-40B87093C299}"/>
                </a:ext>
              </a:extLst>
            </p:cNvPr>
            <p:cNvSpPr txBox="1"/>
            <p:nvPr/>
          </p:nvSpPr>
          <p:spPr>
            <a:xfrm>
              <a:off x="2982250" y="2407305"/>
              <a:ext cx="4619485" cy="2538448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pPr>
                <a:spcAft>
                  <a:spcPts val="1000"/>
                </a:spcAft>
              </a:pPr>
              <a:r>
                <a:rPr lang="en-GB" sz="1100" cap="all" dirty="0">
                  <a:solidFill>
                    <a:schemeClr val="tx1"/>
                  </a:solidFill>
                </a:rPr>
                <a:t>Specific Outside-in TDD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Double loop </a:t>
              </a:r>
              <a:r>
                <a:rPr lang="en-GB" sz="900" b="0" cap="all" dirty="0">
                  <a:latin typeface="Chantilly-Light" pitchFamily="2" charset="0"/>
                  <a:sym typeface="Wingdings" panose="05000000000000000000" pitchFamily="2" charset="2"/>
                </a:rPr>
                <a:t> </a:t>
              </a:r>
              <a:r>
                <a:rPr lang="en-US" sz="900" b="0" cap="all" dirty="0">
                  <a:latin typeface="Chantilly-Light" pitchFamily="2" charset="0"/>
                </a:rPr>
                <a:t>one and a half loop instead</a:t>
              </a:r>
              <a:br>
                <a:rPr lang="en-US" sz="900" b="0" cap="all" dirty="0">
                  <a:latin typeface="Chantilly-Light" pitchFamily="2" charset="0"/>
                </a:rPr>
              </a:br>
              <a:r>
                <a:rPr lang="en-US" sz="900" b="0" cap="all" dirty="0">
                  <a:latin typeface="Chantilly-Light" pitchFamily="2" charset="0"/>
                </a:rPr>
                <a:t>(Fine-grained unit tests only whenever facing difficulties)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Still Baby steps FTW!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only the external systems are stubbed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Acceptance tests cover adapters code too!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(only the adaptation code in action, not its I/O)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Behavioural and domain-driven tests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(DDD Ubiquitous language)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Blazing-fast acceptance tests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EFE37340-C341-44C8-98CC-C36EDF4DE334}"/>
              </a:ext>
            </a:extLst>
          </p:cNvPr>
          <p:cNvSpPr txBox="1"/>
          <p:nvPr/>
        </p:nvSpPr>
        <p:spPr>
          <a:xfrm>
            <a:off x="8929176" y="2683312"/>
            <a:ext cx="236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But…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EDB33A-D522-4B5D-B3E0-FFD23DE78F61}"/>
              </a:ext>
            </a:extLst>
          </p:cNvPr>
          <p:cNvSpPr txBox="1"/>
          <p:nvPr/>
        </p:nvSpPr>
        <p:spPr>
          <a:xfrm>
            <a:off x="8275782" y="3305819"/>
            <a:ext cx="3739701" cy="153276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…What about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Combinatory explosion of test cases?!?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lots of concise &amp; easy to write acceptance tests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(powered by fuzzers) were more than sufficient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in 85% of our </a:t>
            </a:r>
            <a:r>
              <a:rPr lang="en-GB" sz="900" b="0" cap="all" dirty="0" err="1">
                <a:latin typeface="Chantilly-Light" pitchFamily="2" charset="0"/>
                <a:sym typeface="Wingdings" panose="05000000000000000000" pitchFamily="2" charset="2"/>
              </a:rPr>
              <a:t>xp</a:t>
            </a:r>
            <a:endParaRPr lang="en-GB" sz="900" b="0" cap="all" dirty="0">
              <a:latin typeface="Chantilly-Light" pitchFamily="2" charset="0"/>
              <a:sym typeface="Wingdings" panose="05000000000000000000" pitchFamily="2" charset="2"/>
            </a:endParaRP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Surgical identification of bug spots?!?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 no big deal actually. very episodically, You just debug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your reproductible acceptance test and… TADA!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(this point was just cargo-cult psychological barrier)</a:t>
            </a:r>
            <a:endParaRPr lang="en-US" sz="1100" cap="all" dirty="0">
              <a:solidFill>
                <a:srgbClr val="4472C4"/>
              </a:solidFill>
              <a:sym typeface="Wingdings" panose="05000000000000000000" pitchFamily="2" charset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EE78A2-1A2E-4821-AF1C-BE0A202B001A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D4EEF-8296-4CC6-A988-8B37C6D50964}"/>
              </a:ext>
            </a:extLst>
          </p:cNvPr>
          <p:cNvSpPr txBox="1"/>
          <p:nvPr/>
        </p:nvSpPr>
        <p:spPr>
          <a:xfrm>
            <a:off x="1051034" y="5217989"/>
            <a:ext cx="11010419" cy="77851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US" sz="1050" b="0" cap="all" dirty="0">
                <a:solidFill>
                  <a:schemeClr val="tx1"/>
                </a:solidFill>
                <a:latin typeface="Chantilly-Light" charset="0"/>
                <a:ea typeface="Chantilly-Light" charset="0"/>
                <a:cs typeface="Chantilly-Light" charset="0"/>
                <a:sym typeface="Wingdings" panose="05000000000000000000" pitchFamily="2" charset="2"/>
              </a:rPr>
              <a:t>Dev people dislike to write enough integration tests (vs. unit ones). This explains lots of Blind Spots &amp; Failures of classical test strategies</a:t>
            </a:r>
          </a:p>
          <a:p>
            <a:pPr>
              <a:spcAft>
                <a:spcPts val="1000"/>
              </a:spcAft>
            </a:pP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 We've tradeoff former approaches (UT </a:t>
            </a:r>
            <a:r>
              <a:rPr lang="en-US" sz="1050" dirty="0">
                <a:solidFill>
                  <a:schemeClr val="tx1"/>
                </a:solidFill>
                <a:sym typeface="Wingdings" panose="05000000000000000000" pitchFamily="2" charset="2"/>
              </a:rPr>
              <a:t>x</a:t>
            </a: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 IT) in favor of safeness in production whatever the vigilance of the dev team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DF4A12-F9B8-49D8-9A9D-72D89FBEC4F2}"/>
              </a:ext>
            </a:extLst>
          </p:cNvPr>
          <p:cNvCxnSpPr>
            <a:cxnSpLocks/>
          </p:cNvCxnSpPr>
          <p:nvPr/>
        </p:nvCxnSpPr>
        <p:spPr>
          <a:xfrm>
            <a:off x="544947" y="5192284"/>
            <a:ext cx="1176989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35" idx="3"/>
          </p:cNvCxnSpPr>
          <p:nvPr/>
        </p:nvCxnSpPr>
        <p:spPr>
          <a:xfrm flipH="1">
            <a:off x="5421624" y="1929033"/>
            <a:ext cx="1390289" cy="2909555"/>
          </a:xfrm>
          <a:prstGeom prst="bentConnector4">
            <a:avLst>
              <a:gd name="adj1" fmla="val -89773"/>
              <a:gd name="adj2" fmla="val 99959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423414" y="4098753"/>
            <a:ext cx="0" cy="97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43" idx="3"/>
          </p:cNvCxnSpPr>
          <p:nvPr/>
        </p:nvCxnSpPr>
        <p:spPr>
          <a:xfrm>
            <a:off x="11293205" y="3068033"/>
            <a:ext cx="805890" cy="1770555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9" idx="3"/>
          </p:cNvCxnSpPr>
          <p:nvPr/>
        </p:nvCxnSpPr>
        <p:spPr>
          <a:xfrm>
            <a:off x="11797852" y="565888"/>
            <a:ext cx="266452" cy="171480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5400000">
            <a:off x="9535783" y="958713"/>
            <a:ext cx="1087930" cy="243844"/>
          </a:xfrm>
          <a:prstGeom prst="bentConnector3">
            <a:avLst>
              <a:gd name="adj1" fmla="val 422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9957234" y="142809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00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2" y="124769"/>
            <a:ext cx="608042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(&amp; TDD) also love…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AFDA8E-EEC9-4241-BBAB-BC2D2F8E86C6}"/>
              </a:ext>
            </a:extLst>
          </p:cNvPr>
          <p:cNvGrpSpPr/>
          <p:nvPr/>
        </p:nvGrpSpPr>
        <p:grpSpPr>
          <a:xfrm>
            <a:off x="6381982" y="1548710"/>
            <a:ext cx="5788428" cy="5009997"/>
            <a:chOff x="6729353" y="1267097"/>
            <a:chExt cx="4576082" cy="3960688"/>
          </a:xfrm>
        </p:grpSpPr>
        <p:sp>
          <p:nvSpPr>
            <p:cNvPr id="74" name="Octagon 73">
              <a:extLst>
                <a:ext uri="{FF2B5EF4-FFF2-40B4-BE49-F238E27FC236}">
                  <a16:creationId xmlns:a16="http://schemas.microsoft.com/office/drawing/2014/main" id="{F1E3CABB-62E4-47A6-8896-DEA57C52C792}"/>
                </a:ext>
              </a:extLst>
            </p:cNvPr>
            <p:cNvSpPr/>
            <p:nvPr/>
          </p:nvSpPr>
          <p:spPr>
            <a:xfrm>
              <a:off x="6872053" y="1647538"/>
              <a:ext cx="4073331" cy="3467168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889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61933" y="4179326"/>
              <a:ext cx="542085" cy="322517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1BEB735-FA8C-45E4-B5FF-C9A2C47F8928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7617741" y="2255127"/>
              <a:ext cx="383071" cy="310904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E82A024-73C0-47D8-B6B7-0CEDF0105717}"/>
                </a:ext>
              </a:extLst>
            </p:cNvPr>
            <p:cNvSpPr/>
            <p:nvPr/>
          </p:nvSpPr>
          <p:spPr>
            <a:xfrm rot="18900000">
              <a:off x="7330416" y="2087910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85DECDFC-D28A-4E71-9CA2-8AF9CB628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353" y="1500997"/>
              <a:ext cx="550916" cy="519238"/>
            </a:xfrm>
            <a:prstGeom prst="rect">
              <a:avLst/>
            </a:prstGeom>
          </p:spPr>
        </p:pic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6DC7D20-2C09-459A-B475-A292556B29A4}"/>
                </a:ext>
              </a:extLst>
            </p:cNvPr>
            <p:cNvCxnSpPr>
              <a:cxnSpLocks/>
            </p:cNvCxnSpPr>
            <p:nvPr/>
          </p:nvCxnSpPr>
          <p:spPr>
            <a:xfrm>
              <a:off x="7232908" y="1905101"/>
              <a:ext cx="214564" cy="168048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60AE528-A9F2-440C-9BBF-D62CC5FAC4F4}"/>
                </a:ext>
              </a:extLst>
            </p:cNvPr>
            <p:cNvSpPr txBox="1"/>
            <p:nvPr/>
          </p:nvSpPr>
          <p:spPr>
            <a:xfrm>
              <a:off x="7226576" y="1737558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15B0B9A4-8D72-4C45-A420-AB9A593BE15B}"/>
                </a:ext>
              </a:extLst>
            </p:cNvPr>
            <p:cNvCxnSpPr>
              <a:cxnSpLocks/>
            </p:cNvCxnSpPr>
            <p:nvPr/>
          </p:nvCxnSpPr>
          <p:spPr>
            <a:xfrm>
              <a:off x="10355715" y="4487441"/>
              <a:ext cx="615626" cy="477273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0968ACC-2C73-4F22-B477-CFBB1D770031}"/>
                </a:ext>
              </a:extLst>
            </p:cNvPr>
            <p:cNvSpPr txBox="1"/>
            <p:nvPr/>
          </p:nvSpPr>
          <p:spPr>
            <a:xfrm>
              <a:off x="10603625" y="4523537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3" name="Octagon 72">
              <a:extLst>
                <a:ext uri="{FF2B5EF4-FFF2-40B4-BE49-F238E27FC236}">
                  <a16:creationId xmlns:a16="http://schemas.microsoft.com/office/drawing/2014/main" id="{42E27EA9-09AE-4076-8A4E-9A7FAD56178C}"/>
                </a:ext>
              </a:extLst>
            </p:cNvPr>
            <p:cNvSpPr/>
            <p:nvPr/>
          </p:nvSpPr>
          <p:spPr>
            <a:xfrm>
              <a:off x="10945385" y="4921315"/>
              <a:ext cx="360050" cy="306470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8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8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70F9C09-1DB0-49C8-A50B-6A3D06FE2BC3}"/>
                </a:ext>
              </a:extLst>
            </p:cNvPr>
            <p:cNvSpPr/>
            <p:nvPr/>
          </p:nvSpPr>
          <p:spPr>
            <a:xfrm rot="18900000">
              <a:off x="9960056" y="4251625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3149A1-D89B-448D-8FF7-E9BED73D05B9}"/>
                </a:ext>
              </a:extLst>
            </p:cNvPr>
            <p:cNvSpPr txBox="1"/>
            <p:nvPr/>
          </p:nvSpPr>
          <p:spPr>
            <a:xfrm>
              <a:off x="8685654" y="1708071"/>
              <a:ext cx="120427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Infrastructure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DF82956-BFA2-49C9-AD92-48BB1F5051BF}"/>
                </a:ext>
              </a:extLst>
            </p:cNvPr>
            <p:cNvSpPr txBox="1"/>
            <p:nvPr/>
          </p:nvSpPr>
          <p:spPr>
            <a:xfrm>
              <a:off x="7936662" y="1267097"/>
              <a:ext cx="18772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Our </a:t>
              </a:r>
              <a:r>
                <a:rPr lang="en-GB" sz="1600" b="1" cap="all" dirty="0" err="1">
                  <a:solidFill>
                    <a:schemeClr val="bg1"/>
                  </a:solidFill>
                  <a:latin typeface="Alte Haas Grotesk" panose="02000503000000020004" pitchFamily="2" charset="0"/>
                </a:rPr>
                <a:t>WeB</a:t>
              </a:r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 API</a:t>
              </a:r>
            </a:p>
          </p:txBody>
        </p:sp>
      </p:grp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86769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9DB09C-2F74-4E80-9389-046A1637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cap="all" dirty="0"/>
              <a:t>Binary is for machine </a:t>
            </a:r>
            <a:br>
              <a:rPr lang="en-GB" cap="all" dirty="0"/>
            </a:br>
            <a:r>
              <a:rPr lang="en-GB" cap="all" dirty="0"/>
              <a:t>Code is for people</a:t>
            </a:r>
            <a:br>
              <a:rPr lang="en-GB" cap="all" dirty="0"/>
            </a:br>
            <a:br>
              <a:rPr lang="en-GB" cap="all" dirty="0"/>
            </a:br>
            <a:r>
              <a:rPr lang="en-GB" cap="all" dirty="0"/>
              <a:t>We care people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58301-B971-48EA-B6F1-88BF8BF61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13927"/>
            <a:ext cx="10515600" cy="875723"/>
          </a:xfrm>
        </p:spPr>
        <p:txBody>
          <a:bodyPr>
            <a:normAutofit/>
          </a:bodyPr>
          <a:lstStyle/>
          <a:p>
            <a:r>
              <a:rPr lang="en-GB" sz="1400" b="0" dirty="0"/>
              <a:t>Special thanks to: </a:t>
            </a:r>
            <a:r>
              <a:rPr lang="en-GB" sz="1400" dirty="0"/>
              <a:t>Cyrille DUPUYDAUBY</a:t>
            </a:r>
            <a:r>
              <a:rPr lang="en-GB" sz="1400" b="0" dirty="0"/>
              <a:t> &amp; </a:t>
            </a:r>
            <a:r>
              <a:rPr lang="en-GB" sz="1400" dirty="0"/>
              <a:t>Rui CARVALHO</a:t>
            </a:r>
            <a:r>
              <a:rPr lang="en-GB" sz="1400" b="0" dirty="0"/>
              <a:t> for their kind reviews &amp; feedbacks</a:t>
            </a:r>
          </a:p>
        </p:txBody>
      </p:sp>
    </p:spTree>
    <p:extLst>
      <p:ext uri="{BB962C8B-B14F-4D97-AF65-F5344CB8AC3E}">
        <p14:creationId xmlns:p14="http://schemas.microsoft.com/office/powerpoint/2010/main" val="20915060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Magnetic Disk 1">
            <a:extLst>
              <a:ext uri="{FF2B5EF4-FFF2-40B4-BE49-F238E27FC236}">
                <a16:creationId xmlns:a16="http://schemas.microsoft.com/office/drawing/2014/main" id="{DA91C794-7AC0-40C3-9A17-238CC87E3259}"/>
              </a:ext>
            </a:extLst>
          </p:cNvPr>
          <p:cNvSpPr/>
          <p:nvPr/>
        </p:nvSpPr>
        <p:spPr>
          <a:xfrm>
            <a:off x="3698923" y="3220992"/>
            <a:ext cx="331656" cy="416016"/>
          </a:xfrm>
          <a:prstGeom prst="flowChartMagneticDisk">
            <a:avLst/>
          </a:prstGeom>
          <a:solidFill>
            <a:srgbClr val="BF9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AF997D-3F0D-42FD-8C53-4CAE1402940E}"/>
              </a:ext>
            </a:extLst>
          </p:cNvPr>
          <p:cNvSpPr/>
          <p:nvPr/>
        </p:nvSpPr>
        <p:spPr>
          <a:xfrm>
            <a:off x="4999629" y="3220992"/>
            <a:ext cx="1039625" cy="10396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CFE85D8-E8C4-4548-9CB8-384539171106}"/>
              </a:ext>
            </a:extLst>
          </p:cNvPr>
          <p:cNvSpPr/>
          <p:nvPr/>
        </p:nvSpPr>
        <p:spPr>
          <a:xfrm>
            <a:off x="5129284" y="3373393"/>
            <a:ext cx="770978" cy="770978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7FC929D-3BFB-4DEF-8047-246E75D4EA13}"/>
              </a:ext>
            </a:extLst>
          </p:cNvPr>
          <p:cNvSpPr/>
          <p:nvPr/>
        </p:nvSpPr>
        <p:spPr>
          <a:xfrm>
            <a:off x="5250975" y="3525792"/>
            <a:ext cx="540225" cy="5402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Partial Circle 2">
            <a:extLst>
              <a:ext uri="{FF2B5EF4-FFF2-40B4-BE49-F238E27FC236}">
                <a16:creationId xmlns:a16="http://schemas.microsoft.com/office/drawing/2014/main" id="{FE009069-3E71-43BC-B220-6816391BFD93}"/>
              </a:ext>
            </a:extLst>
          </p:cNvPr>
          <p:cNvSpPr/>
          <p:nvPr/>
        </p:nvSpPr>
        <p:spPr>
          <a:xfrm rot="18900000">
            <a:off x="4958014" y="3184883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05BF0A-1D79-4CB2-8FD8-F77E172653A9}"/>
              </a:ext>
            </a:extLst>
          </p:cNvPr>
          <p:cNvSpPr/>
          <p:nvPr/>
        </p:nvSpPr>
        <p:spPr>
          <a:xfrm>
            <a:off x="7640471" y="3234643"/>
            <a:ext cx="1039625" cy="10396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FAB367F-3347-40CC-87D5-F94B71A7A49E}"/>
              </a:ext>
            </a:extLst>
          </p:cNvPr>
          <p:cNvSpPr/>
          <p:nvPr/>
        </p:nvSpPr>
        <p:spPr>
          <a:xfrm>
            <a:off x="7770126" y="3387044"/>
            <a:ext cx="770978" cy="770978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8C89A24-4A51-4298-AED8-1C048C697448}"/>
              </a:ext>
            </a:extLst>
          </p:cNvPr>
          <p:cNvSpPr/>
          <p:nvPr/>
        </p:nvSpPr>
        <p:spPr>
          <a:xfrm>
            <a:off x="7891817" y="3539443"/>
            <a:ext cx="540225" cy="5402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0B218A3-34B8-487E-B03A-11A3C771DCE1}"/>
              </a:ext>
            </a:extLst>
          </p:cNvPr>
          <p:cNvSpPr/>
          <p:nvPr/>
        </p:nvSpPr>
        <p:spPr>
          <a:xfrm flipH="1">
            <a:off x="8122693" y="3687294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Partial Circle 29">
            <a:extLst>
              <a:ext uri="{FF2B5EF4-FFF2-40B4-BE49-F238E27FC236}">
                <a16:creationId xmlns:a16="http://schemas.microsoft.com/office/drawing/2014/main" id="{132AF28A-6ED5-464A-9FF7-F0BB7CBE86F5}"/>
              </a:ext>
            </a:extLst>
          </p:cNvPr>
          <p:cNvSpPr/>
          <p:nvPr/>
        </p:nvSpPr>
        <p:spPr>
          <a:xfrm rot="18900000">
            <a:off x="7598856" y="3198534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0459FC4-1D4A-462E-84D6-672D42F634F9}"/>
              </a:ext>
            </a:extLst>
          </p:cNvPr>
          <p:cNvSpPr/>
          <p:nvPr/>
        </p:nvSpPr>
        <p:spPr>
          <a:xfrm flipH="1">
            <a:off x="5481851" y="3673643"/>
            <a:ext cx="76199" cy="76199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0F552FC-03BB-4B91-8BA5-78704F6DEC85}"/>
              </a:ext>
            </a:extLst>
          </p:cNvPr>
          <p:cNvSpPr/>
          <p:nvPr/>
        </p:nvSpPr>
        <p:spPr>
          <a:xfrm>
            <a:off x="1603610" y="4561047"/>
            <a:ext cx="1039625" cy="10396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CCAEBBA-350F-4BCC-9247-A87357D5CB59}"/>
              </a:ext>
            </a:extLst>
          </p:cNvPr>
          <p:cNvSpPr/>
          <p:nvPr/>
        </p:nvSpPr>
        <p:spPr>
          <a:xfrm>
            <a:off x="1733265" y="4713448"/>
            <a:ext cx="770978" cy="770978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2632437-32BA-48F3-8D4F-D1CA740B90FF}"/>
              </a:ext>
            </a:extLst>
          </p:cNvPr>
          <p:cNvSpPr/>
          <p:nvPr/>
        </p:nvSpPr>
        <p:spPr>
          <a:xfrm>
            <a:off x="1854956" y="4865847"/>
            <a:ext cx="540225" cy="5402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Partial Circle 39">
            <a:extLst>
              <a:ext uri="{FF2B5EF4-FFF2-40B4-BE49-F238E27FC236}">
                <a16:creationId xmlns:a16="http://schemas.microsoft.com/office/drawing/2014/main" id="{092A2B99-3523-42E7-9F1C-CE87B546E921}"/>
              </a:ext>
            </a:extLst>
          </p:cNvPr>
          <p:cNvSpPr/>
          <p:nvPr/>
        </p:nvSpPr>
        <p:spPr>
          <a:xfrm rot="18900000">
            <a:off x="1561995" y="4524938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5F01158-A9BE-4968-800F-9A5B8B3A89F4}"/>
              </a:ext>
            </a:extLst>
          </p:cNvPr>
          <p:cNvSpPr/>
          <p:nvPr/>
        </p:nvSpPr>
        <p:spPr>
          <a:xfrm flipH="1">
            <a:off x="2085832" y="5013698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586576F4-5B67-456A-A102-5A818425B831}"/>
              </a:ext>
            </a:extLst>
          </p:cNvPr>
          <p:cNvSpPr/>
          <p:nvPr/>
        </p:nvSpPr>
        <p:spPr>
          <a:xfrm>
            <a:off x="6579505" y="5530289"/>
            <a:ext cx="318280" cy="355549"/>
          </a:xfrm>
          <a:prstGeom prst="flowChartMagneticDisk">
            <a:avLst/>
          </a:prstGeom>
          <a:solidFill>
            <a:srgbClr val="BF9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lowchart: Magnetic Disk 43">
            <a:extLst>
              <a:ext uri="{FF2B5EF4-FFF2-40B4-BE49-F238E27FC236}">
                <a16:creationId xmlns:a16="http://schemas.microsoft.com/office/drawing/2014/main" id="{7BCAA9D3-5B99-4CE2-A165-F06FC12FC4E4}"/>
              </a:ext>
            </a:extLst>
          </p:cNvPr>
          <p:cNvSpPr/>
          <p:nvPr/>
        </p:nvSpPr>
        <p:spPr>
          <a:xfrm>
            <a:off x="618293" y="4448586"/>
            <a:ext cx="747046" cy="834521"/>
          </a:xfrm>
          <a:prstGeom prst="flowChartMagneticDisk">
            <a:avLst/>
          </a:prstGeom>
          <a:solidFill>
            <a:srgbClr val="BF9000"/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4580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CC443-0127-4E04-A932-E0411B102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325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847D72-E094-493A-BC38-423A8BAD6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55" y="82968"/>
            <a:ext cx="8888889" cy="669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396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Outside-in?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649C4-CF31-4DF8-8225-4D8DE3BD666B}"/>
              </a:ext>
            </a:extLst>
          </p:cNvPr>
          <p:cNvGrpSpPr/>
          <p:nvPr/>
        </p:nvGrpSpPr>
        <p:grpSpPr>
          <a:xfrm>
            <a:off x="7847250" y="2928243"/>
            <a:ext cx="3537069" cy="3010708"/>
            <a:chOff x="7521125" y="2768586"/>
            <a:chExt cx="3537069" cy="3010708"/>
          </a:xfrm>
        </p:grpSpPr>
        <p:sp>
          <p:nvSpPr>
            <p:cNvPr id="50" name="Octagon 49">
              <a:extLst>
                <a:ext uri="{FF2B5EF4-FFF2-40B4-BE49-F238E27FC236}">
                  <a16:creationId xmlns:a16="http://schemas.microsoft.com/office/drawing/2014/main" id="{11677194-346E-42AF-A5B2-4F187D20A589}"/>
                </a:ext>
              </a:extLst>
            </p:cNvPr>
            <p:cNvSpPr/>
            <p:nvPr/>
          </p:nvSpPr>
          <p:spPr>
            <a:xfrm>
              <a:off x="7521125" y="2768586"/>
              <a:ext cx="3537069" cy="301070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9599231" y="2783764"/>
              <a:ext cx="58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8323333" y="468148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9993120" y="4390790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9289659" y="4999792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634A25CA-E567-4DFD-9BCB-71262CDDA04C}"/>
                </a:ext>
              </a:extLst>
            </p:cNvPr>
            <p:cNvCxnSpPr>
              <a:cxnSpLocks/>
              <a:stCxn id="52" idx="3"/>
              <a:endCxn id="54" idx="1"/>
            </p:cNvCxnSpPr>
            <p:nvPr/>
          </p:nvCxnSpPr>
          <p:spPr>
            <a:xfrm>
              <a:off x="8411088" y="3670482"/>
              <a:ext cx="847412" cy="145492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9721482" y="3815974"/>
              <a:ext cx="734620" cy="765941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8786315" y="4872614"/>
              <a:ext cx="503344" cy="318303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BDAD4F8-8260-490C-A964-B7889A0342BB}"/>
                </a:ext>
              </a:extLst>
            </p:cNvPr>
            <p:cNvCxnSpPr>
              <a:cxnSpLocks/>
              <a:stCxn id="52" idx="2"/>
              <a:endCxn id="53" idx="0"/>
            </p:cNvCxnSpPr>
            <p:nvPr/>
          </p:nvCxnSpPr>
          <p:spPr>
            <a:xfrm>
              <a:off x="8179597" y="3861606"/>
              <a:ext cx="375227" cy="81988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9258500" y="3624849"/>
              <a:ext cx="644700" cy="382249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B9DC8BE-8643-4FB1-8B08-E190FA7C4924}"/>
                </a:ext>
              </a:extLst>
            </p:cNvPr>
            <p:cNvGrpSpPr/>
            <p:nvPr/>
          </p:nvGrpSpPr>
          <p:grpSpPr>
            <a:xfrm>
              <a:off x="7948106" y="3059782"/>
              <a:ext cx="652988" cy="801824"/>
              <a:chOff x="7948106" y="3059782"/>
              <a:chExt cx="652988" cy="801824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0CE78D0-B895-4FEE-9224-CAA51DD401C0}"/>
                  </a:ext>
                </a:extLst>
              </p:cNvPr>
              <p:cNvGrpSpPr/>
              <p:nvPr/>
            </p:nvGrpSpPr>
            <p:grpSpPr>
              <a:xfrm>
                <a:off x="7948106" y="3479357"/>
                <a:ext cx="652988" cy="382249"/>
                <a:chOff x="7948106" y="3479357"/>
                <a:chExt cx="652988" cy="382249"/>
              </a:xfrm>
            </p:grpSpPr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48A2A748-4058-4FA6-A73C-76FBC8A861E9}"/>
                    </a:ext>
                  </a:extLst>
                </p:cNvPr>
                <p:cNvSpPr/>
                <p:nvPr/>
              </p:nvSpPr>
              <p:spPr>
                <a:xfrm>
                  <a:off x="7948106" y="347935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Diamond 60">
                  <a:extLst>
                    <a:ext uri="{FF2B5EF4-FFF2-40B4-BE49-F238E27FC236}">
                      <a16:creationId xmlns:a16="http://schemas.microsoft.com/office/drawing/2014/main" id="{7E095925-FCBC-4FAA-90B9-7F2A4A144747}"/>
                    </a:ext>
                  </a:extLst>
                </p:cNvPr>
                <p:cNvSpPr/>
                <p:nvPr/>
              </p:nvSpPr>
              <p:spPr>
                <a:xfrm>
                  <a:off x="8419376" y="357556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A6A138A7-F47C-422A-9FA3-2280FE17F833}"/>
                  </a:ext>
                </a:extLst>
              </p:cNvPr>
              <p:cNvSpPr/>
              <p:nvPr/>
            </p:nvSpPr>
            <p:spPr>
              <a:xfrm>
                <a:off x="8078006" y="3059782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0EF7C2C9-E77C-40B4-96BB-3692C5DECC5A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>
                <a:off x="8179597" y="3250807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797247" y="297447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2BBBDE0-712B-47DE-A8A9-9B6F8A6E04D3}"/>
              </a:ext>
            </a:extLst>
          </p:cNvPr>
          <p:cNvCxnSpPr>
            <a:cxnSpLocks/>
            <a:stCxn id="65" idx="0"/>
          </p:cNvCxnSpPr>
          <p:nvPr/>
        </p:nvCxnSpPr>
        <p:spPr>
          <a:xfrm>
            <a:off x="6450390" y="3246727"/>
            <a:ext cx="1917080" cy="74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: Single Corner Snipped 87">
            <a:extLst>
              <a:ext uri="{FF2B5EF4-FFF2-40B4-BE49-F238E27FC236}">
                <a16:creationId xmlns:a16="http://schemas.microsoft.com/office/drawing/2014/main" id="{C55AEB26-9B7E-4064-9E80-6D251AF8861A}"/>
              </a:ext>
            </a:extLst>
          </p:cNvPr>
          <p:cNvSpPr/>
          <p:nvPr/>
        </p:nvSpPr>
        <p:spPr>
          <a:xfrm>
            <a:off x="6920285" y="15317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20B6C7A-8F3E-4BDA-A02A-DFB7642D6241}"/>
              </a:ext>
            </a:extLst>
          </p:cNvPr>
          <p:cNvCxnSpPr>
            <a:cxnSpLocks/>
            <a:stCxn id="88" idx="0"/>
          </p:cNvCxnSpPr>
          <p:nvPr/>
        </p:nvCxnSpPr>
        <p:spPr>
          <a:xfrm>
            <a:off x="7573428" y="1803965"/>
            <a:ext cx="857991" cy="134642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: Single Corner Snipped 90">
            <a:extLst>
              <a:ext uri="{FF2B5EF4-FFF2-40B4-BE49-F238E27FC236}">
                <a16:creationId xmlns:a16="http://schemas.microsoft.com/office/drawing/2014/main" id="{FA6FB438-4E5C-41E9-81A3-01E903DD6170}"/>
              </a:ext>
            </a:extLst>
          </p:cNvPr>
          <p:cNvSpPr/>
          <p:nvPr/>
        </p:nvSpPr>
        <p:spPr>
          <a:xfrm>
            <a:off x="7778276" y="8303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3A0B832-A978-4039-8D8E-B1A14CFC9A70}"/>
              </a:ext>
            </a:extLst>
          </p:cNvPr>
          <p:cNvCxnSpPr>
            <a:cxnSpLocks/>
            <a:stCxn id="91" idx="1"/>
          </p:cNvCxnSpPr>
          <p:nvPr/>
        </p:nvCxnSpPr>
        <p:spPr>
          <a:xfrm>
            <a:off x="8104848" y="1374848"/>
            <a:ext cx="398603" cy="17646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: Single Corner Snipped 94">
            <a:extLst>
              <a:ext uri="{FF2B5EF4-FFF2-40B4-BE49-F238E27FC236}">
                <a16:creationId xmlns:a16="http://schemas.microsoft.com/office/drawing/2014/main" id="{278C7748-263A-4161-8530-0AF9F05CA6A1}"/>
              </a:ext>
            </a:extLst>
          </p:cNvPr>
          <p:cNvSpPr/>
          <p:nvPr/>
        </p:nvSpPr>
        <p:spPr>
          <a:xfrm>
            <a:off x="6060022" y="38018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685680A-01A0-4B2C-9A37-06C53930921F}"/>
              </a:ext>
            </a:extLst>
          </p:cNvPr>
          <p:cNvCxnSpPr>
            <a:cxnSpLocks/>
            <a:stCxn id="95" idx="0"/>
          </p:cNvCxnSpPr>
          <p:nvPr/>
        </p:nvCxnSpPr>
        <p:spPr>
          <a:xfrm flipV="1">
            <a:off x="6713165" y="3322578"/>
            <a:ext cx="1654305" cy="7514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: Single Corner Snipped 97">
            <a:extLst>
              <a:ext uri="{FF2B5EF4-FFF2-40B4-BE49-F238E27FC236}">
                <a16:creationId xmlns:a16="http://schemas.microsoft.com/office/drawing/2014/main" id="{A1D86CC7-5285-4E77-B776-0E899B219767}"/>
              </a:ext>
            </a:extLst>
          </p:cNvPr>
          <p:cNvSpPr/>
          <p:nvPr/>
        </p:nvSpPr>
        <p:spPr>
          <a:xfrm>
            <a:off x="6250633" y="21815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12D78861-9A7A-4924-8003-C0A80C3E4FD1}"/>
              </a:ext>
            </a:extLst>
          </p:cNvPr>
          <p:cNvCxnSpPr>
            <a:cxnSpLocks/>
            <a:stCxn id="98" idx="0"/>
          </p:cNvCxnSpPr>
          <p:nvPr/>
        </p:nvCxnSpPr>
        <p:spPr>
          <a:xfrm>
            <a:off x="6903776" y="2453765"/>
            <a:ext cx="1500355" cy="74016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8238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ctagon 36">
            <a:extLst>
              <a:ext uri="{FF2B5EF4-FFF2-40B4-BE49-F238E27FC236}">
                <a16:creationId xmlns:a16="http://schemas.microsoft.com/office/drawing/2014/main" id="{561D815F-57AC-4FA5-BCA6-EE7C221C2EFF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9854891" y="4061508"/>
            <a:ext cx="566994" cy="567988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624E842-A3E5-4ABD-B13C-C2DE8B4E6771}"/>
              </a:ext>
            </a:extLst>
          </p:cNvPr>
          <p:cNvCxnSpPr>
            <a:cxnSpLocks/>
            <a:stCxn id="51" idx="1"/>
            <a:endCxn id="23" idx="1"/>
          </p:cNvCxnSpPr>
          <p:nvPr/>
        </p:nvCxnSpPr>
        <p:spPr>
          <a:xfrm>
            <a:off x="7413013" y="2162464"/>
            <a:ext cx="587799" cy="40356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D29E5C25-EAC3-4CCA-83AE-E9F324A61C76}"/>
              </a:ext>
            </a:extLst>
          </p:cNvPr>
          <p:cNvGrpSpPr/>
          <p:nvPr/>
        </p:nvGrpSpPr>
        <p:grpSpPr>
          <a:xfrm>
            <a:off x="6283565" y="1116235"/>
            <a:ext cx="1896683" cy="1948489"/>
            <a:chOff x="6283565" y="1116235"/>
            <a:chExt cx="1896683" cy="194848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67AEB5-AD86-425E-BD13-C99284BA97F0}"/>
                </a:ext>
              </a:extLst>
            </p:cNvPr>
            <p:cNvGrpSpPr/>
            <p:nvPr/>
          </p:nvGrpSpPr>
          <p:grpSpPr>
            <a:xfrm>
              <a:off x="6283565" y="2320352"/>
              <a:ext cx="832095" cy="744372"/>
              <a:chOff x="6322835" y="2292302"/>
              <a:chExt cx="832095" cy="744372"/>
            </a:xfrm>
          </p:grpSpPr>
          <p:sp>
            <p:nvSpPr>
              <p:cNvPr id="61" name="Rectangle: Single Corner Snipped 60">
                <a:extLst>
                  <a:ext uri="{FF2B5EF4-FFF2-40B4-BE49-F238E27FC236}">
                    <a16:creationId xmlns:a16="http://schemas.microsoft.com/office/drawing/2014/main" id="{137664BA-7004-4DF0-BC89-3198ED26A28B}"/>
                  </a:ext>
                </a:extLst>
              </p:cNvPr>
              <p:cNvSpPr/>
              <p:nvPr/>
            </p:nvSpPr>
            <p:spPr>
              <a:xfrm>
                <a:off x="6322835" y="2492168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62" name="Rectangle: Single Corner Snipped 61">
                <a:extLst>
                  <a:ext uri="{FF2B5EF4-FFF2-40B4-BE49-F238E27FC236}">
                    <a16:creationId xmlns:a16="http://schemas.microsoft.com/office/drawing/2014/main" id="{4980C380-9E7E-4547-B28B-9FC39C4551DA}"/>
                  </a:ext>
                </a:extLst>
              </p:cNvPr>
              <p:cNvSpPr/>
              <p:nvPr/>
            </p:nvSpPr>
            <p:spPr>
              <a:xfrm>
                <a:off x="6399362" y="2403988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63" name="Rectangle: Single Corner Snipped 62">
                <a:extLst>
                  <a:ext uri="{FF2B5EF4-FFF2-40B4-BE49-F238E27FC236}">
                    <a16:creationId xmlns:a16="http://schemas.microsoft.com/office/drawing/2014/main" id="{260ACA40-FE28-448D-A506-E6C6CE21E53F}"/>
                  </a:ext>
                </a:extLst>
              </p:cNvPr>
              <p:cNvSpPr/>
              <p:nvPr/>
            </p:nvSpPr>
            <p:spPr>
              <a:xfrm>
                <a:off x="6501787" y="2292302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833F6AC-EE76-49EE-B417-ADB4EE396A2B}"/>
                </a:ext>
              </a:extLst>
            </p:cNvPr>
            <p:cNvGrpSpPr/>
            <p:nvPr/>
          </p:nvGrpSpPr>
          <p:grpSpPr>
            <a:xfrm>
              <a:off x="6560456" y="1116235"/>
              <a:ext cx="1619792" cy="1642363"/>
              <a:chOff x="7056064" y="555523"/>
              <a:chExt cx="1619792" cy="1642363"/>
            </a:xfrm>
          </p:grpSpPr>
          <p:sp>
            <p:nvSpPr>
              <p:cNvPr id="38" name="Rectangle: Single Corner Snipped 37">
                <a:extLst>
                  <a:ext uri="{FF2B5EF4-FFF2-40B4-BE49-F238E27FC236}">
                    <a16:creationId xmlns:a16="http://schemas.microsoft.com/office/drawing/2014/main" id="{B968CBAC-0015-4B91-9EB6-CBF8E554D146}"/>
                  </a:ext>
                </a:extLst>
              </p:cNvPr>
              <p:cNvSpPr/>
              <p:nvPr/>
            </p:nvSpPr>
            <p:spPr>
              <a:xfrm>
                <a:off x="7056064" y="165338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2" name="Rectangle: Single Corner Snipped 41">
                <a:extLst>
                  <a:ext uri="{FF2B5EF4-FFF2-40B4-BE49-F238E27FC236}">
                    <a16:creationId xmlns:a16="http://schemas.microsoft.com/office/drawing/2014/main" id="{4BAF1697-831C-4BAE-8F0F-02C0E43177A9}"/>
                  </a:ext>
                </a:extLst>
              </p:cNvPr>
              <p:cNvSpPr/>
              <p:nvPr/>
            </p:nvSpPr>
            <p:spPr>
              <a:xfrm>
                <a:off x="7132591" y="156520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Rectangle: Single Corner Snipped 44">
                <a:extLst>
                  <a:ext uri="{FF2B5EF4-FFF2-40B4-BE49-F238E27FC236}">
                    <a16:creationId xmlns:a16="http://schemas.microsoft.com/office/drawing/2014/main" id="{01602177-FE0E-4B38-BB26-4F3DFB28FBCC}"/>
                  </a:ext>
                </a:extLst>
              </p:cNvPr>
              <p:cNvSpPr/>
              <p:nvPr/>
            </p:nvSpPr>
            <p:spPr>
              <a:xfrm>
                <a:off x="7235016" y="1453514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6" name="Rectangle: Single Corner Snipped 45">
                <a:extLst>
                  <a:ext uri="{FF2B5EF4-FFF2-40B4-BE49-F238E27FC236}">
                    <a16:creationId xmlns:a16="http://schemas.microsoft.com/office/drawing/2014/main" id="{9A5EEAC3-569D-4D70-8097-0A109AF0AAE1}"/>
                  </a:ext>
                </a:extLst>
              </p:cNvPr>
              <p:cNvSpPr/>
              <p:nvPr/>
            </p:nvSpPr>
            <p:spPr>
              <a:xfrm>
                <a:off x="7317776" y="135152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8" name="Rectangle: Single Corner Snipped 47">
                <a:extLst>
                  <a:ext uri="{FF2B5EF4-FFF2-40B4-BE49-F238E27FC236}">
                    <a16:creationId xmlns:a16="http://schemas.microsoft.com/office/drawing/2014/main" id="{C50ACC7E-906C-454A-963D-7BE8B59C2EDE}"/>
                  </a:ext>
                </a:extLst>
              </p:cNvPr>
              <p:cNvSpPr/>
              <p:nvPr/>
            </p:nvSpPr>
            <p:spPr>
              <a:xfrm>
                <a:off x="7394303" y="126334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9" name="Rectangle: Single Corner Snipped 48">
                <a:extLst>
                  <a:ext uri="{FF2B5EF4-FFF2-40B4-BE49-F238E27FC236}">
                    <a16:creationId xmlns:a16="http://schemas.microsoft.com/office/drawing/2014/main" id="{11857260-DE14-4C0C-A9C4-A25CE7810800}"/>
                  </a:ext>
                </a:extLst>
              </p:cNvPr>
              <p:cNvSpPr/>
              <p:nvPr/>
            </p:nvSpPr>
            <p:spPr>
              <a:xfrm>
                <a:off x="7496728" y="1151657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1" name="Rectangle: Single Corner Snipped 50">
                <a:extLst>
                  <a:ext uri="{FF2B5EF4-FFF2-40B4-BE49-F238E27FC236}">
                    <a16:creationId xmlns:a16="http://schemas.microsoft.com/office/drawing/2014/main" id="{BF6C7652-B605-42C7-AFAF-FB02C70A0482}"/>
                  </a:ext>
                </a:extLst>
              </p:cNvPr>
              <p:cNvSpPr/>
              <p:nvPr/>
            </p:nvSpPr>
            <p:spPr>
              <a:xfrm>
                <a:off x="7582049" y="1057246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2" name="Rectangle: Single Corner Snipped 51">
                <a:extLst>
                  <a:ext uri="{FF2B5EF4-FFF2-40B4-BE49-F238E27FC236}">
                    <a16:creationId xmlns:a16="http://schemas.microsoft.com/office/drawing/2014/main" id="{A6F30753-CDE9-4D75-8B73-40C6DD6AE59A}"/>
                  </a:ext>
                </a:extLst>
              </p:cNvPr>
              <p:cNvSpPr/>
              <p:nvPr/>
            </p:nvSpPr>
            <p:spPr>
              <a:xfrm>
                <a:off x="7658576" y="969066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3" name="Rectangle: Single Corner Snipped 52">
                <a:extLst>
                  <a:ext uri="{FF2B5EF4-FFF2-40B4-BE49-F238E27FC236}">
                    <a16:creationId xmlns:a16="http://schemas.microsoft.com/office/drawing/2014/main" id="{D21C775E-CF48-4683-994B-A65E03619F58}"/>
                  </a:ext>
                </a:extLst>
              </p:cNvPr>
              <p:cNvSpPr/>
              <p:nvPr/>
            </p:nvSpPr>
            <p:spPr>
              <a:xfrm>
                <a:off x="7761001" y="85738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5" name="Rectangle: Single Corner Snipped 54">
                <a:extLst>
                  <a:ext uri="{FF2B5EF4-FFF2-40B4-BE49-F238E27FC236}">
                    <a16:creationId xmlns:a16="http://schemas.microsoft.com/office/drawing/2014/main" id="{99C3C80A-7C0F-4869-9EF0-6392E8AB1867}"/>
                  </a:ext>
                </a:extLst>
              </p:cNvPr>
              <p:cNvSpPr/>
              <p:nvPr/>
            </p:nvSpPr>
            <p:spPr>
              <a:xfrm>
                <a:off x="7843761" y="755389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6" name="Rectangle: Single Corner Snipped 55">
                <a:extLst>
                  <a:ext uri="{FF2B5EF4-FFF2-40B4-BE49-F238E27FC236}">
                    <a16:creationId xmlns:a16="http://schemas.microsoft.com/office/drawing/2014/main" id="{F9BA9CED-E0A8-4373-8F39-A0EB44349E78}"/>
                  </a:ext>
                </a:extLst>
              </p:cNvPr>
              <p:cNvSpPr/>
              <p:nvPr/>
            </p:nvSpPr>
            <p:spPr>
              <a:xfrm>
                <a:off x="7920288" y="667209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8" name="Rectangle: Single Corner Snipped 57">
                <a:extLst>
                  <a:ext uri="{FF2B5EF4-FFF2-40B4-BE49-F238E27FC236}">
                    <a16:creationId xmlns:a16="http://schemas.microsoft.com/office/drawing/2014/main" id="{5ED9CFD4-6779-417E-BD33-AA0AC99C1428}"/>
                  </a:ext>
                </a:extLst>
              </p:cNvPr>
              <p:cNvSpPr/>
              <p:nvPr/>
            </p:nvSpPr>
            <p:spPr>
              <a:xfrm>
                <a:off x="8022713" y="55552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</p:grp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023705" y="4355746"/>
            <a:ext cx="643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cap="all" dirty="0">
                <a:solidFill>
                  <a:schemeClr val="bg1"/>
                </a:solidFill>
              </a:rPr>
              <a:t>Stub</a:t>
            </a:r>
            <a:endParaRPr lang="en-GB" sz="1600" b="1" cap="all" dirty="0">
              <a:solidFill>
                <a:schemeClr val="bg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ED82698-8854-4A9A-B725-6B66E99AD274}"/>
              </a:ext>
            </a:extLst>
          </p:cNvPr>
          <p:cNvSpPr txBox="1"/>
          <p:nvPr/>
        </p:nvSpPr>
        <p:spPr>
          <a:xfrm>
            <a:off x="7775924" y="2875038"/>
            <a:ext cx="2253291" cy="1012755"/>
          </a:xfrm>
          <a:prstGeom prst="rect">
            <a:avLst/>
          </a:prstGeom>
          <a:noFill/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100% covered</a:t>
            </a: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by Acceptance Tests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398096" y="490091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C3E69DB-8ED7-42D1-ABBB-DD9456F16E54}"/>
              </a:ext>
            </a:extLst>
          </p:cNvPr>
          <p:cNvGrpSpPr/>
          <p:nvPr/>
        </p:nvGrpSpPr>
        <p:grpSpPr>
          <a:xfrm>
            <a:off x="3047765" y="5832045"/>
            <a:ext cx="1849050" cy="542238"/>
            <a:chOff x="3400383" y="5696309"/>
            <a:chExt cx="2416122" cy="70853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537AB3D-09ED-4C22-AF16-0511E71AD9F7}"/>
                </a:ext>
              </a:extLst>
            </p:cNvPr>
            <p:cNvGrpSpPr/>
            <p:nvPr/>
          </p:nvGrpSpPr>
          <p:grpSpPr>
            <a:xfrm>
              <a:off x="3400383" y="5696309"/>
              <a:ext cx="1120226" cy="615321"/>
              <a:chOff x="7290288" y="5862572"/>
              <a:chExt cx="632111" cy="347208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C2460A3D-85D5-4838-8213-0C1CC5A996A1}"/>
                  </a:ext>
                </a:extLst>
              </p:cNvPr>
              <p:cNvSpPr/>
              <p:nvPr/>
            </p:nvSpPr>
            <p:spPr>
              <a:xfrm rot="18900000">
                <a:off x="7330416" y="5862572"/>
                <a:ext cx="591983" cy="34720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fr-FR" sz="700" b="1" dirty="0" err="1">
                    <a:solidFill>
                      <a:schemeClr val="tx1"/>
                    </a:solidFill>
                  </a:rPr>
                  <a:t>Left</a:t>
                </a:r>
                <a:r>
                  <a:rPr lang="fr-FR" sz="700" b="1" dirty="0">
                    <a:solidFill>
                      <a:schemeClr val="tx1"/>
                    </a:solidFill>
                  </a:rPr>
                  <a:t> Adapter</a:t>
                </a:r>
                <a:endParaRPr lang="en-GB" sz="7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F9528FFF-C906-40CA-895E-2661737F3E1D}"/>
                  </a:ext>
                </a:extLst>
              </p:cNvPr>
              <p:cNvSpPr/>
              <p:nvPr/>
            </p:nvSpPr>
            <p:spPr>
              <a:xfrm rot="18900000">
                <a:off x="7290288" y="5881050"/>
                <a:ext cx="591983" cy="241965"/>
              </a:xfrm>
              <a:prstGeom prst="rect">
                <a:avLst/>
              </a:prstGeom>
              <a:solidFill>
                <a:srgbClr val="BF9000">
                  <a:alpha val="63000"/>
                </a:srgbClr>
              </a:solidFill>
              <a:ln w="25400">
                <a:solidFill>
                  <a:srgbClr val="BF9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80%</a:t>
                </a:r>
                <a:endParaRPr lang="en-GB" sz="14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76127A91-E97A-4E34-9E31-D45AB715FAF8}"/>
                </a:ext>
              </a:extLst>
            </p:cNvPr>
            <p:cNvCxnSpPr>
              <a:cxnSpLocks/>
              <a:stCxn id="91" idx="2"/>
            </p:cNvCxnSpPr>
            <p:nvPr/>
          </p:nvCxnSpPr>
          <p:spPr>
            <a:xfrm flipH="1">
              <a:off x="4335466" y="5977246"/>
              <a:ext cx="907852" cy="202629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F2923EC-E08D-46E4-A03C-A838BEBFD5F1}"/>
                </a:ext>
              </a:extLst>
            </p:cNvPr>
            <p:cNvGrpSpPr/>
            <p:nvPr/>
          </p:nvGrpSpPr>
          <p:grpSpPr>
            <a:xfrm>
              <a:off x="5066047" y="5738322"/>
              <a:ext cx="750458" cy="666520"/>
              <a:chOff x="5983840" y="4933334"/>
              <a:chExt cx="855143" cy="759496"/>
            </a:xfrm>
          </p:grpSpPr>
          <p:sp>
            <p:nvSpPr>
              <p:cNvPr id="89" name="Rectangle: Single Corner Snipped 88">
                <a:extLst>
                  <a:ext uri="{FF2B5EF4-FFF2-40B4-BE49-F238E27FC236}">
                    <a16:creationId xmlns:a16="http://schemas.microsoft.com/office/drawing/2014/main" id="{2AEC8F3C-4D26-45F1-9247-BB98138908F9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90" name="Rectangle: Single Corner Snipped 89">
                <a:extLst>
                  <a:ext uri="{FF2B5EF4-FFF2-40B4-BE49-F238E27FC236}">
                    <a16:creationId xmlns:a16="http://schemas.microsoft.com/office/drawing/2014/main" id="{0CE8C81C-185F-44E6-BDE6-C57B446DACA6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91" name="Rectangle: Single Corner Snipped 90">
                <a:extLst>
                  <a:ext uri="{FF2B5EF4-FFF2-40B4-BE49-F238E27FC236}">
                    <a16:creationId xmlns:a16="http://schemas.microsoft.com/office/drawing/2014/main" id="{D26128AA-7336-4204-8DAE-C0C70E7D887D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D9DEFD-16A2-4663-B6A6-4F73958CB355}"/>
              </a:ext>
            </a:extLst>
          </p:cNvPr>
          <p:cNvGrpSpPr/>
          <p:nvPr/>
        </p:nvGrpSpPr>
        <p:grpSpPr>
          <a:xfrm>
            <a:off x="6145463" y="5292189"/>
            <a:ext cx="2245539" cy="875232"/>
            <a:chOff x="6683816" y="5163597"/>
            <a:chExt cx="2934207" cy="1143651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5C68B630-93E7-4E4B-B4E0-27DF72C993B2}"/>
                </a:ext>
              </a:extLst>
            </p:cNvPr>
            <p:cNvGrpSpPr/>
            <p:nvPr/>
          </p:nvGrpSpPr>
          <p:grpSpPr>
            <a:xfrm>
              <a:off x="6683816" y="5163597"/>
              <a:ext cx="2467069" cy="765738"/>
              <a:chOff x="6683816" y="5299329"/>
              <a:chExt cx="2467069" cy="765738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CAF2441B-5EB8-4C1C-A0E5-E54C2CDD2A5E}"/>
                  </a:ext>
                </a:extLst>
              </p:cNvPr>
              <p:cNvGrpSpPr/>
              <p:nvPr/>
            </p:nvGrpSpPr>
            <p:grpSpPr>
              <a:xfrm>
                <a:off x="7999869" y="5331971"/>
                <a:ext cx="1120226" cy="615321"/>
                <a:chOff x="7290288" y="5862572"/>
                <a:chExt cx="632111" cy="347208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5E2F3EBC-4009-4BC9-A7EF-DCFC04F8D003}"/>
                    </a:ext>
                  </a:extLst>
                </p:cNvPr>
                <p:cNvSpPr/>
                <p:nvPr/>
              </p:nvSpPr>
              <p:spPr>
                <a:xfrm rot="18900000">
                  <a:off x="7330416" y="5862572"/>
                  <a:ext cx="591983" cy="347208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r>
                    <a:rPr lang="fr-FR" sz="700" b="1" dirty="0">
                      <a:solidFill>
                        <a:schemeClr val="tx1"/>
                      </a:solidFill>
                    </a:rPr>
                    <a:t>Right Adapter</a:t>
                  </a:r>
                  <a:endParaRPr lang="en-GB" sz="7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4491F876-C6B3-4758-9683-7309CF4D9E3D}"/>
                    </a:ext>
                  </a:extLst>
                </p:cNvPr>
                <p:cNvSpPr/>
                <p:nvPr/>
              </p:nvSpPr>
              <p:spPr>
                <a:xfrm rot="18900000">
                  <a:off x="7290288" y="5881050"/>
                  <a:ext cx="591983" cy="241965"/>
                </a:xfrm>
                <a:prstGeom prst="rect">
                  <a:avLst/>
                </a:prstGeom>
                <a:solidFill>
                  <a:srgbClr val="BF9000">
                    <a:alpha val="63000"/>
                  </a:srgbClr>
                </a:solidFill>
                <a:ln w="25400">
                  <a:solidFill>
                    <a:srgbClr val="BF9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80%</a:t>
                  </a:r>
                  <a:endParaRPr lang="en-GB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0739" y="5427517"/>
                <a:ext cx="1104265" cy="304511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6683816" y="5299329"/>
                <a:ext cx="845371" cy="765738"/>
                <a:chOff x="5983840" y="4820275"/>
                <a:chExt cx="963296" cy="872555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3" y="4820275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7BC1DA6-93D6-4F8B-B919-F4F131372FB3}"/>
                  </a:ext>
                </a:extLst>
              </p:cNvPr>
              <p:cNvSpPr/>
              <p:nvPr/>
            </p:nvSpPr>
            <p:spPr>
              <a:xfrm rot="18900000">
                <a:off x="8827890" y="5492076"/>
                <a:ext cx="322995" cy="126504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</a:t>
                </a:r>
                <a:endParaRPr lang="en-GB" sz="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408ACFA-5690-4BEC-89D5-DFA50B8441E5}"/>
                </a:ext>
              </a:extLst>
            </p:cNvPr>
            <p:cNvGrpSpPr/>
            <p:nvPr/>
          </p:nvGrpSpPr>
          <p:grpSpPr>
            <a:xfrm>
              <a:off x="8783211" y="5670876"/>
              <a:ext cx="834812" cy="636372"/>
              <a:chOff x="8783211" y="5670876"/>
              <a:chExt cx="834812" cy="636372"/>
            </a:xfrm>
          </p:grpSpPr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3211" y="5674836"/>
                <a:ext cx="448929" cy="382843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8920879" y="5670876"/>
                <a:ext cx="697144" cy="2815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9249421" y="6000778"/>
                <a:ext cx="360050" cy="306470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6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</p:grp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563B34CF-4017-4E13-BE83-F0EBDEF49E58}"/>
              </a:ext>
            </a:extLst>
          </p:cNvPr>
          <p:cNvCxnSpPr>
            <a:cxnSpLocks/>
          </p:cNvCxnSpPr>
          <p:nvPr/>
        </p:nvCxnSpPr>
        <p:spPr>
          <a:xfrm>
            <a:off x="4985614" y="5213604"/>
            <a:ext cx="1574842" cy="1388116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itle 3">
            <a:extLst>
              <a:ext uri="{FF2B5EF4-FFF2-40B4-BE49-F238E27FC236}">
                <a16:creationId xmlns:a16="http://schemas.microsoft.com/office/drawing/2014/main" id="{C711A546-CD12-4ED7-8918-58EDAF55136F}"/>
              </a:ext>
            </a:extLst>
          </p:cNvPr>
          <p:cNvSpPr txBox="1">
            <a:spLocks/>
          </p:cNvSpPr>
          <p:nvPr/>
        </p:nvSpPr>
        <p:spPr>
          <a:xfrm>
            <a:off x="8965635" y="5239630"/>
            <a:ext cx="2885441" cy="1196804"/>
          </a:xfrm>
          <a:prstGeom prst="rect">
            <a:avLst/>
          </a:prstGeom>
          <a:solidFill>
            <a:schemeClr val="tx1">
              <a:alpha val="31000"/>
            </a:schemeClr>
          </a:solidFill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Because integration tests are slow &amp; boring </a:t>
            </a: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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ED76CBE-367B-4F2D-979D-E7E55982023A}"/>
              </a:ext>
            </a:extLst>
          </p:cNvPr>
          <p:cNvSpPr/>
          <p:nvPr/>
        </p:nvSpPr>
        <p:spPr>
          <a:xfrm>
            <a:off x="9428209" y="5939160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721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5F49B4F3-B0C4-4499-A18A-D7768C910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40BF667A-4029-4139-B8C0-8A080DD2C239}"/>
              </a:ext>
            </a:extLst>
          </p:cNvPr>
          <p:cNvSpPr/>
          <p:nvPr/>
        </p:nvSpPr>
        <p:spPr>
          <a:xfrm>
            <a:off x="554169" y="-544759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25284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Different Types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A world of Tests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A95CDFA-3C81-46BF-B3A5-CF7CF14662D5}"/>
              </a:ext>
            </a:extLst>
          </p:cNvPr>
          <p:cNvGrpSpPr/>
          <p:nvPr/>
        </p:nvGrpSpPr>
        <p:grpSpPr>
          <a:xfrm>
            <a:off x="6230933" y="2445002"/>
            <a:ext cx="5794117" cy="544506"/>
            <a:chOff x="6230933" y="2445002"/>
            <a:chExt cx="5794117" cy="544506"/>
          </a:xfrm>
        </p:grpSpPr>
        <p:sp>
          <p:nvSpPr>
            <p:cNvPr id="43" name="Rectangle: Single Corner Snipped 42">
              <a:extLst>
                <a:ext uri="{FF2B5EF4-FFF2-40B4-BE49-F238E27FC236}">
                  <a16:creationId xmlns:a16="http://schemas.microsoft.com/office/drawing/2014/main" id="{DB0E0FC2-C5FE-40FD-A34C-2C395FE179C0}"/>
                </a:ext>
              </a:extLst>
            </p:cNvPr>
            <p:cNvSpPr/>
            <p:nvPr/>
          </p:nvSpPr>
          <p:spPr>
            <a:xfrm>
              <a:off x="6230933" y="2445002"/>
              <a:ext cx="653143" cy="544506"/>
            </a:xfrm>
            <a:prstGeom prst="snip1Rect">
              <a:avLst/>
            </a:prstGeom>
            <a:solidFill>
              <a:srgbClr val="7F6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218D07D-9041-4143-8CFE-82CE54297EC3}"/>
                </a:ext>
              </a:extLst>
            </p:cNvPr>
            <p:cNvSpPr txBox="1"/>
            <p:nvPr/>
          </p:nvSpPr>
          <p:spPr>
            <a:xfrm>
              <a:off x="7222620" y="2532589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(E2E)</a:t>
              </a:r>
              <a:endParaRPr lang="en-GB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2CFDDB-BC47-4988-B92E-D3181FAE8D44}"/>
                </a:ext>
              </a:extLst>
            </p:cNvPr>
            <p:cNvGrpSpPr/>
            <p:nvPr/>
          </p:nvGrpSpPr>
          <p:grpSpPr>
            <a:xfrm>
              <a:off x="11540295" y="2480327"/>
              <a:ext cx="484755" cy="473857"/>
              <a:chOff x="11540295" y="2414343"/>
              <a:chExt cx="591685" cy="578383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EDF825-F8B2-4A2D-B82F-12AC96771DB9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62C047CA-2ECB-4D56-9196-D835BF911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9DA8414-535F-4B0F-886A-9B342FD96347}"/>
                </a:ext>
              </a:extLst>
            </p:cNvPr>
            <p:cNvGrpSpPr/>
            <p:nvPr/>
          </p:nvGrpSpPr>
          <p:grpSpPr>
            <a:xfrm>
              <a:off x="10881686" y="2469159"/>
              <a:ext cx="481813" cy="496192"/>
              <a:chOff x="10881686" y="2445090"/>
              <a:chExt cx="588094" cy="605645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1F66993-3D4B-4880-B3C1-AD7B2025FB1A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E746759A-7190-40D6-A94F-601AE3D790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A81923-56A9-49A2-894F-1B262DD73810}"/>
              </a:ext>
            </a:extLst>
          </p:cNvPr>
          <p:cNvGrpSpPr/>
          <p:nvPr/>
        </p:nvGrpSpPr>
        <p:grpSpPr>
          <a:xfrm>
            <a:off x="6230933" y="3562096"/>
            <a:ext cx="5805794" cy="544506"/>
            <a:chOff x="6230933" y="3587571"/>
            <a:chExt cx="5805794" cy="544506"/>
          </a:xfrm>
        </p:grpSpPr>
        <p:sp>
          <p:nvSpPr>
            <p:cNvPr id="69" name="Rectangle: Single Corner Snipped 68">
              <a:extLst>
                <a:ext uri="{FF2B5EF4-FFF2-40B4-BE49-F238E27FC236}">
                  <a16:creationId xmlns:a16="http://schemas.microsoft.com/office/drawing/2014/main" id="{B32338AE-328F-44A3-AE5F-8074B160BA39}"/>
                </a:ext>
              </a:extLst>
            </p:cNvPr>
            <p:cNvSpPr/>
            <p:nvPr/>
          </p:nvSpPr>
          <p:spPr>
            <a:xfrm>
              <a:off x="6230933" y="3587571"/>
              <a:ext cx="653143" cy="544506"/>
            </a:xfrm>
            <a:prstGeom prst="snip1Rect">
              <a:avLst/>
            </a:prstGeom>
            <a:solidFill>
              <a:srgbClr val="BF9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1CEA78C-3B89-4A59-B6A8-1E4C2755CB7A}"/>
                </a:ext>
              </a:extLst>
            </p:cNvPr>
            <p:cNvSpPr txBox="1"/>
            <p:nvPr/>
          </p:nvSpPr>
          <p:spPr>
            <a:xfrm>
              <a:off x="7188658" y="3675158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(Contract)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9586ABC-B76F-419D-9993-A983880EB04D}"/>
                </a:ext>
              </a:extLst>
            </p:cNvPr>
            <p:cNvGrpSpPr/>
            <p:nvPr/>
          </p:nvGrpSpPr>
          <p:grpSpPr>
            <a:xfrm>
              <a:off x="11551972" y="3622896"/>
              <a:ext cx="484755" cy="473857"/>
              <a:chOff x="11540295" y="2414343"/>
              <a:chExt cx="591685" cy="578383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91E8C72-88D6-4FBC-A327-DCC1791BF807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6EBFC8D-09D9-4B2B-92AD-51B063BAB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9B0D66C-9C0B-44E0-889F-C606EA263AFA}"/>
                </a:ext>
              </a:extLst>
            </p:cNvPr>
            <p:cNvGrpSpPr/>
            <p:nvPr/>
          </p:nvGrpSpPr>
          <p:grpSpPr>
            <a:xfrm>
              <a:off x="10893363" y="3611728"/>
              <a:ext cx="481813" cy="496192"/>
              <a:chOff x="10881686" y="2445090"/>
              <a:chExt cx="588094" cy="605645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9D255FD-D340-46BA-B5A7-B90B12C54DB7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D12A4A35-4AC5-41BC-89F6-10237D15B6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6D4E3-1B99-4392-864D-483C79462EF2}"/>
              </a:ext>
            </a:extLst>
          </p:cNvPr>
          <p:cNvGrpSpPr/>
          <p:nvPr/>
        </p:nvGrpSpPr>
        <p:grpSpPr>
          <a:xfrm>
            <a:off x="6230933" y="4628278"/>
            <a:ext cx="5773767" cy="646331"/>
            <a:chOff x="6230933" y="4628278"/>
            <a:chExt cx="5773767" cy="6463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FB74F6-9063-4168-B695-06584ECD3F79}"/>
                </a:ext>
              </a:extLst>
            </p:cNvPr>
            <p:cNvGrpSpPr/>
            <p:nvPr/>
          </p:nvGrpSpPr>
          <p:grpSpPr>
            <a:xfrm>
              <a:off x="6230933" y="4628278"/>
              <a:ext cx="4312021" cy="646331"/>
              <a:chOff x="6409351" y="4625433"/>
              <a:chExt cx="4312021" cy="646331"/>
            </a:xfrm>
          </p:grpSpPr>
          <p:sp>
            <p:nvSpPr>
              <p:cNvPr id="35" name="Rectangle: Single Corner Snipped 34">
                <a:extLst>
                  <a:ext uri="{FF2B5EF4-FFF2-40B4-BE49-F238E27FC236}">
                    <a16:creationId xmlns:a16="http://schemas.microsoft.com/office/drawing/2014/main" id="{E962FBE4-61BB-4B7F-9FEC-A5FDDEDCF2AA}"/>
                  </a:ext>
                </a:extLst>
              </p:cNvPr>
              <p:cNvSpPr/>
              <p:nvPr/>
            </p:nvSpPr>
            <p:spPr>
              <a:xfrm>
                <a:off x="6409351" y="4676345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EC3C8D5-77F3-4FE0-A912-91C61F0A74B1}"/>
                  </a:ext>
                </a:extLst>
              </p:cNvPr>
              <p:cNvSpPr txBox="1"/>
              <p:nvPr/>
            </p:nvSpPr>
            <p:spPr>
              <a:xfrm>
                <a:off x="7367077" y="4625433"/>
                <a:ext cx="3354295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(coarse-grained unit)</a:t>
                </a:r>
                <a: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  <a:t> </a:t>
                </a:r>
                <a:b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</a:b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Acceptance Tests 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33DA7C-FDEE-4BD0-895B-F88A700569AD}"/>
                </a:ext>
              </a:extLst>
            </p:cNvPr>
            <p:cNvGrpSpPr/>
            <p:nvPr/>
          </p:nvGrpSpPr>
          <p:grpSpPr>
            <a:xfrm>
              <a:off x="10889641" y="4745825"/>
              <a:ext cx="473857" cy="473857"/>
              <a:chOff x="10889641" y="4745825"/>
              <a:chExt cx="473857" cy="473857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E19F777-7203-4BB2-8C49-226FB94AC70F}"/>
                  </a:ext>
                </a:extLst>
              </p:cNvPr>
              <p:cNvSpPr/>
              <p:nvPr/>
            </p:nvSpPr>
            <p:spPr>
              <a:xfrm>
                <a:off x="10889641" y="4745825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Lightning Bolt 33">
                <a:extLst>
                  <a:ext uri="{FF2B5EF4-FFF2-40B4-BE49-F238E27FC236}">
                    <a16:creationId xmlns:a16="http://schemas.microsoft.com/office/drawing/2014/main" id="{AA226FEE-56C9-470A-AFDF-F81A231EC76D}"/>
                  </a:ext>
                </a:extLst>
              </p:cNvPr>
              <p:cNvSpPr/>
              <p:nvPr/>
            </p:nvSpPr>
            <p:spPr>
              <a:xfrm flipH="1">
                <a:off x="10991744" y="4837369"/>
                <a:ext cx="290767" cy="290767"/>
              </a:xfrm>
              <a:prstGeom prst="lightningBol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5" name="Octagon 14">
              <a:extLst>
                <a:ext uri="{FF2B5EF4-FFF2-40B4-BE49-F238E27FC236}">
                  <a16:creationId xmlns:a16="http://schemas.microsoft.com/office/drawing/2014/main" id="{53B38AF4-0035-4421-B753-C682C5DB25E2}"/>
                </a:ext>
              </a:extLst>
            </p:cNvPr>
            <p:cNvSpPr/>
            <p:nvPr/>
          </p:nvSpPr>
          <p:spPr>
            <a:xfrm>
              <a:off x="11594895" y="4821397"/>
              <a:ext cx="409805" cy="287669"/>
            </a:xfrm>
            <a:prstGeom prst="octagon">
              <a:avLst>
                <a:gd name="adj" fmla="val 30445"/>
              </a:avLst>
            </a:prstGeom>
            <a:solidFill>
              <a:srgbClr val="2E8EE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C171D6-D3B7-48E3-9E80-0188E3E2005C}"/>
              </a:ext>
            </a:extLst>
          </p:cNvPr>
          <p:cNvGrpSpPr/>
          <p:nvPr/>
        </p:nvGrpSpPr>
        <p:grpSpPr>
          <a:xfrm>
            <a:off x="6230933" y="5796285"/>
            <a:ext cx="5793060" cy="544506"/>
            <a:chOff x="6230933" y="5796285"/>
            <a:chExt cx="5793060" cy="54450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EDD836E-7AD4-4563-9D07-0CACDDC810BA}"/>
                </a:ext>
              </a:extLst>
            </p:cNvPr>
            <p:cNvGrpSpPr/>
            <p:nvPr/>
          </p:nvGrpSpPr>
          <p:grpSpPr>
            <a:xfrm>
              <a:off x="6230933" y="5796285"/>
              <a:ext cx="4026215" cy="544506"/>
              <a:chOff x="6409351" y="5796285"/>
              <a:chExt cx="4026215" cy="544506"/>
            </a:xfrm>
          </p:grpSpPr>
          <p:sp>
            <p:nvSpPr>
              <p:cNvPr id="36" name="Rectangle: Single Corner Snipped 35">
                <a:extLst>
                  <a:ext uri="{FF2B5EF4-FFF2-40B4-BE49-F238E27FC236}">
                    <a16:creationId xmlns:a16="http://schemas.microsoft.com/office/drawing/2014/main" id="{92FD954E-4A6E-45C9-AC80-DE18335996EB}"/>
                  </a:ext>
                </a:extLst>
              </p:cNvPr>
              <p:cNvSpPr/>
              <p:nvPr/>
            </p:nvSpPr>
            <p:spPr>
              <a:xfrm>
                <a:off x="6409351" y="5796285"/>
                <a:ext cx="653143" cy="544506"/>
              </a:xfrm>
              <a:prstGeom prst="snip1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UT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736F9D1-1634-43B5-AD1C-4278695105CA}"/>
                  </a:ext>
                </a:extLst>
              </p:cNvPr>
              <p:cNvSpPr txBox="1"/>
              <p:nvPr/>
            </p:nvSpPr>
            <p:spPr>
              <a:xfrm>
                <a:off x="7367079" y="5883872"/>
                <a:ext cx="3068487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(fine-grained)</a:t>
                </a: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 Unit Tests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FAF2DF4-114E-43B9-B971-68101506AB79}"/>
                </a:ext>
              </a:extLst>
            </p:cNvPr>
            <p:cNvGrpSpPr/>
            <p:nvPr/>
          </p:nvGrpSpPr>
          <p:grpSpPr>
            <a:xfrm>
              <a:off x="11550136" y="5826116"/>
              <a:ext cx="473857" cy="473857"/>
              <a:chOff x="12336437" y="4304163"/>
              <a:chExt cx="473857" cy="473857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468E7D1-22E9-4582-92B0-C091611A8794}"/>
                  </a:ext>
                </a:extLst>
              </p:cNvPr>
              <p:cNvSpPr/>
              <p:nvPr/>
            </p:nvSpPr>
            <p:spPr>
              <a:xfrm>
                <a:off x="12336437" y="4304163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30F68851-6676-42C9-A583-17446F70CE8A}"/>
                  </a:ext>
                </a:extLst>
              </p:cNvPr>
              <p:cNvSpPr/>
              <p:nvPr/>
            </p:nvSpPr>
            <p:spPr>
              <a:xfrm>
                <a:off x="12521857" y="4517163"/>
                <a:ext cx="111083" cy="87976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41A8431-7CDD-4FCE-9186-A81900120E92}"/>
                </a:ext>
              </a:extLst>
            </p:cNvPr>
            <p:cNvGrpSpPr/>
            <p:nvPr/>
          </p:nvGrpSpPr>
          <p:grpSpPr>
            <a:xfrm>
              <a:off x="10878548" y="5826115"/>
              <a:ext cx="473857" cy="473857"/>
              <a:chOff x="10889640" y="5831609"/>
              <a:chExt cx="473857" cy="473857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34C18CC-6838-4FD2-8AA4-97BDED5CE729}"/>
                  </a:ext>
                </a:extLst>
              </p:cNvPr>
              <p:cNvSpPr/>
              <p:nvPr/>
            </p:nvSpPr>
            <p:spPr>
              <a:xfrm>
                <a:off x="10889640" y="5831609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Lightning Bolt 43">
                <a:extLst>
                  <a:ext uri="{FF2B5EF4-FFF2-40B4-BE49-F238E27FC236}">
                    <a16:creationId xmlns:a16="http://schemas.microsoft.com/office/drawing/2014/main" id="{007D1EA8-135C-46E9-B69E-58E003942EF6}"/>
                  </a:ext>
                </a:extLst>
              </p:cNvPr>
              <p:cNvSpPr/>
              <p:nvPr/>
            </p:nvSpPr>
            <p:spPr>
              <a:xfrm flipH="1">
                <a:off x="11001269" y="5904102"/>
                <a:ext cx="290767" cy="290767"/>
              </a:xfrm>
              <a:prstGeom prst="lightningBol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413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Why do I TDD</a:t>
            </a:r>
          </a:p>
        </p:txBody>
      </p:sp>
    </p:spTree>
    <p:extLst>
      <p:ext uri="{BB962C8B-B14F-4D97-AF65-F5344CB8AC3E}">
        <p14:creationId xmlns:p14="http://schemas.microsoft.com/office/powerpoint/2010/main" val="2568813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6045004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Why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34307D09-2D4D-4ACA-AB21-A08102944E56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relaxed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More efficient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relevant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1D5BDE3-28B8-48E3-B391-736676D2326B}"/>
              </a:ext>
            </a:extLst>
          </p:cNvPr>
          <p:cNvGrpSpPr/>
          <p:nvPr/>
        </p:nvGrpSpPr>
        <p:grpSpPr>
          <a:xfrm>
            <a:off x="7616750" y="841290"/>
            <a:ext cx="2646188" cy="4164066"/>
            <a:chOff x="7616750" y="841290"/>
            <a:chExt cx="2646188" cy="4164066"/>
          </a:xfrm>
        </p:grpSpPr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09E15D1F-14C6-4997-BED8-CA8197EBC98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894219" y="2867091"/>
              <a:ext cx="3156107" cy="1120424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A5B603-137C-478C-99DE-55AF254F0E3F}"/>
                </a:ext>
              </a:extLst>
            </p:cNvPr>
            <p:cNvSpPr txBox="1"/>
            <p:nvPr/>
          </p:nvSpPr>
          <p:spPr>
            <a:xfrm>
              <a:off x="7616750" y="841290"/>
              <a:ext cx="2646188" cy="92042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Baby steps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eradicate Procrastination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premature optimizations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5DC298D-4FB6-4220-A61D-8B9D9E6D52AD}"/>
              </a:ext>
            </a:extLst>
          </p:cNvPr>
          <p:cNvGrpSpPr/>
          <p:nvPr/>
        </p:nvGrpSpPr>
        <p:grpSpPr>
          <a:xfrm>
            <a:off x="6069052" y="2382524"/>
            <a:ext cx="2052549" cy="1197405"/>
            <a:chOff x="6069052" y="2382524"/>
            <a:chExt cx="2052549" cy="11974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BBD859-2044-46D7-80E5-33B24908E835}"/>
                </a:ext>
              </a:extLst>
            </p:cNvPr>
            <p:cNvSpPr txBox="1"/>
            <p:nvPr/>
          </p:nvSpPr>
          <p:spPr>
            <a:xfrm>
              <a:off x="6069052" y="2382524"/>
              <a:ext cx="205254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Less debugging with Live testing tools</a:t>
              </a:r>
              <a:endParaRPr lang="en-US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35CB2318-FA5E-406C-B51D-A866CF75219A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969961" y="3281260"/>
              <a:ext cx="438058" cy="159279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41EB35-BDA0-4E18-8B49-C2B126D353E7}"/>
              </a:ext>
            </a:extLst>
          </p:cNvPr>
          <p:cNvGrpSpPr/>
          <p:nvPr/>
        </p:nvGrpSpPr>
        <p:grpSpPr>
          <a:xfrm>
            <a:off x="5591489" y="5773141"/>
            <a:ext cx="3571081" cy="674200"/>
            <a:chOff x="5591489" y="5773141"/>
            <a:chExt cx="3571081" cy="674200"/>
          </a:xfrm>
        </p:grpSpPr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CA6C3E81-18C9-462A-BDD0-D8979F15A6CE}"/>
                </a:ext>
              </a:extLst>
            </p:cNvPr>
            <p:cNvCxnSpPr>
              <a:cxnSpLocks/>
            </p:cNvCxnSpPr>
            <p:nvPr/>
          </p:nvCxnSpPr>
          <p:spPr>
            <a:xfrm>
              <a:off x="7748620" y="6118865"/>
              <a:ext cx="1413950" cy="130301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322304-E622-46D8-A45B-E96DBF40DE9D}"/>
                </a:ext>
              </a:extLst>
            </p:cNvPr>
            <p:cNvSpPr txBox="1"/>
            <p:nvPr/>
          </p:nvSpPr>
          <p:spPr>
            <a:xfrm>
              <a:off x="5591489" y="5773141"/>
              <a:ext cx="2010575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Shared and clarified mental models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BD3D15E-CB34-4D7F-9E7B-8FFEB3BA8375}"/>
              </a:ext>
            </a:extLst>
          </p:cNvPr>
          <p:cNvGrpSpPr/>
          <p:nvPr/>
        </p:nvGrpSpPr>
        <p:grpSpPr>
          <a:xfrm>
            <a:off x="2823629" y="5673126"/>
            <a:ext cx="2739284" cy="489534"/>
            <a:chOff x="2823629" y="5673126"/>
            <a:chExt cx="2739284" cy="48953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1DDF67E-3B3A-4F3D-ACFC-61BE8C513805}"/>
                </a:ext>
              </a:extLst>
            </p:cNvPr>
            <p:cNvSpPr txBox="1"/>
            <p:nvPr/>
          </p:nvSpPr>
          <p:spPr>
            <a:xfrm>
              <a:off x="2823629" y="5673126"/>
              <a:ext cx="2347783" cy="489534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YAGNI 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 Outside-in form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)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CB8C6C6-96D3-4EE3-BEFC-19274BBCC9BF}"/>
                </a:ext>
              </a:extLst>
            </p:cNvPr>
            <p:cNvCxnSpPr>
              <a:cxnSpLocks/>
            </p:cNvCxnSpPr>
            <p:nvPr/>
          </p:nvCxnSpPr>
          <p:spPr>
            <a:xfrm>
              <a:off x="5270860" y="5952380"/>
              <a:ext cx="292053" cy="72133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988D43-AB66-442D-81CA-A0DAEEEFBC5E}"/>
              </a:ext>
            </a:extLst>
          </p:cNvPr>
          <p:cNvGrpSpPr/>
          <p:nvPr/>
        </p:nvGrpSpPr>
        <p:grpSpPr>
          <a:xfrm>
            <a:off x="6304868" y="3579231"/>
            <a:ext cx="2867354" cy="2154944"/>
            <a:chOff x="6304868" y="3579231"/>
            <a:chExt cx="2867354" cy="2154944"/>
          </a:xfrm>
        </p:grpSpPr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347792A5-75A1-45EE-8E2E-0FD106977730}"/>
                </a:ext>
              </a:extLst>
            </p:cNvPr>
            <p:cNvCxnSpPr>
              <a:cxnSpLocks/>
              <a:stCxn id="28" idx="2"/>
            </p:cNvCxnSpPr>
            <p:nvPr/>
          </p:nvCxnSpPr>
          <p:spPr>
            <a:xfrm rot="16200000" flipH="1">
              <a:off x="7434366" y="3996319"/>
              <a:ext cx="1634633" cy="1841079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2586602-4344-41FF-BD9D-EBC03280968F}"/>
                </a:ext>
              </a:extLst>
            </p:cNvPr>
            <p:cNvSpPr txBox="1"/>
            <p:nvPr/>
          </p:nvSpPr>
          <p:spPr>
            <a:xfrm>
              <a:off x="6304868" y="3579231"/>
              <a:ext cx="2052549" cy="52031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 regression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US" sz="6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971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TDD Workflows</a:t>
            </a:r>
          </a:p>
        </p:txBody>
      </p:sp>
    </p:spTree>
    <p:extLst>
      <p:ext uri="{BB962C8B-B14F-4D97-AF65-F5344CB8AC3E}">
        <p14:creationId xmlns:p14="http://schemas.microsoft.com/office/powerpoint/2010/main" val="1703920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4034</TotalTime>
  <Words>2825</Words>
  <Application>Microsoft Office PowerPoint</Application>
  <PresentationFormat>Widescreen</PresentationFormat>
  <Paragraphs>833</Paragraphs>
  <Slides>55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Alte Haas Grotesk</vt:lpstr>
      <vt:lpstr>Arial</vt:lpstr>
      <vt:lpstr>Bahnschrift SemiLight Condensed</vt:lpstr>
      <vt:lpstr>Calibri</vt:lpstr>
      <vt:lpstr>Chantilly-Light</vt:lpstr>
      <vt:lpstr>DK More Or Less</vt:lpstr>
      <vt:lpstr>Office Theme</vt:lpstr>
      <vt:lpstr>Write Antifragile &amp; Domain-Driven Tests with  </vt:lpstr>
      <vt:lpstr>Disclaimers</vt:lpstr>
      <vt:lpstr>Preamble</vt:lpstr>
      <vt:lpstr>PowerPoint Presentation</vt:lpstr>
      <vt:lpstr>PowerPoint Presentation</vt:lpstr>
      <vt:lpstr>PowerPoint Presentation</vt:lpstr>
      <vt:lpstr>Why do I TDD</vt:lpstr>
      <vt:lpstr>Why</vt:lpstr>
      <vt:lpstr>TDD Workflows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Workflows</vt:lpstr>
      <vt:lpstr>Common pitfalls &amp; mitigations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Outside-in Diamond</vt:lpstr>
      <vt:lpstr>PowerPoint Presentation</vt:lpstr>
      <vt:lpstr>PowerPoint Presentation</vt:lpstr>
      <vt:lpstr>PowerPoint Presentation</vt:lpstr>
      <vt:lpstr>Binary is for machine  Code is for people  We care people</vt:lpstr>
      <vt:lpstr>PowerPoint Presentation</vt:lpstr>
      <vt:lpstr>PowerPoint Presentation</vt:lpstr>
      <vt:lpstr>PowerPoint Presentation</vt:lpstr>
      <vt:lpstr>Outside-in?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PIERRAIN Thomas</cp:lastModifiedBy>
  <cp:revision>419</cp:revision>
  <cp:lastPrinted>2021-01-24T16:35:49Z</cp:lastPrinted>
  <dcterms:created xsi:type="dcterms:W3CDTF">2021-01-22T11:53:11Z</dcterms:created>
  <dcterms:modified xsi:type="dcterms:W3CDTF">2021-02-13T21:27:02Z</dcterms:modified>
</cp:coreProperties>
</file>

<file path=docProps/thumbnail.jpeg>
</file>